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76" r:id="rId5"/>
  </p:sldMasterIdLst>
  <p:notesMasterIdLst>
    <p:notesMasterId r:id="rId49"/>
  </p:notesMasterIdLst>
  <p:sldIdLst>
    <p:sldId id="256" r:id="rId6"/>
    <p:sldId id="344" r:id="rId7"/>
    <p:sldId id="302" r:id="rId8"/>
    <p:sldId id="301" r:id="rId9"/>
    <p:sldId id="257" r:id="rId10"/>
    <p:sldId id="260" r:id="rId11"/>
    <p:sldId id="351" r:id="rId12"/>
    <p:sldId id="303" r:id="rId13"/>
    <p:sldId id="369" r:id="rId14"/>
    <p:sldId id="367" r:id="rId15"/>
    <p:sldId id="360" r:id="rId16"/>
    <p:sldId id="347" r:id="rId17"/>
    <p:sldId id="352" r:id="rId18"/>
    <p:sldId id="310" r:id="rId19"/>
    <p:sldId id="311" r:id="rId20"/>
    <p:sldId id="314" r:id="rId21"/>
    <p:sldId id="319" r:id="rId22"/>
    <p:sldId id="324" r:id="rId23"/>
    <p:sldId id="353" r:id="rId24"/>
    <p:sldId id="366" r:id="rId25"/>
    <p:sldId id="315" r:id="rId26"/>
    <p:sldId id="355" r:id="rId27"/>
    <p:sldId id="334" r:id="rId28"/>
    <p:sldId id="335" r:id="rId29"/>
    <p:sldId id="337" r:id="rId30"/>
    <p:sldId id="336" r:id="rId31"/>
    <p:sldId id="356" r:id="rId32"/>
    <p:sldId id="357" r:id="rId33"/>
    <p:sldId id="338" r:id="rId34"/>
    <p:sldId id="340" r:id="rId35"/>
    <p:sldId id="341" r:id="rId36"/>
    <p:sldId id="342" r:id="rId37"/>
    <p:sldId id="339" r:id="rId38"/>
    <p:sldId id="297" r:id="rId39"/>
    <p:sldId id="359" r:id="rId40"/>
    <p:sldId id="300" r:id="rId41"/>
    <p:sldId id="358" r:id="rId42"/>
    <p:sldId id="348" r:id="rId43"/>
    <p:sldId id="362" r:id="rId44"/>
    <p:sldId id="365" r:id="rId45"/>
    <p:sldId id="363" r:id="rId46"/>
    <p:sldId id="370" r:id="rId47"/>
    <p:sldId id="36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0000"/>
    <a:srgbClr val="C0C0C0"/>
    <a:srgbClr val="195485"/>
    <a:srgbClr val="DDDDDD"/>
    <a:srgbClr val="80B639"/>
    <a:srgbClr val="FF6600"/>
    <a:srgbClr val="FF3300"/>
    <a:srgbClr val="D11960"/>
    <a:srgbClr val="58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3" autoAdjust="0"/>
    <p:restoredTop sz="94246" autoAdjust="0"/>
  </p:normalViewPr>
  <p:slideViewPr>
    <p:cSldViewPr snapToGrid="0">
      <p:cViewPr varScale="1">
        <p:scale>
          <a:sx n="101" d="100"/>
          <a:sy n="101" d="100"/>
        </p:scale>
        <p:origin x="3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74326-AD78-4E67-8599-BA8A5604D89A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8EB8B-B78C-4FCA-B737-0D9226F57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8EB8B-B78C-4FCA-B737-0D9226F57E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7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5659" y="4084817"/>
            <a:ext cx="7642747" cy="719194"/>
          </a:xfrm>
        </p:spPr>
        <p:txBody>
          <a:bodyPr anchor="ctr"/>
          <a:lstStyle>
            <a:lvl1pPr algn="l">
              <a:defRPr sz="3600" cap="all" baseline="0">
                <a:solidFill>
                  <a:srgbClr val="195485"/>
                </a:solidFill>
              </a:defRPr>
            </a:lvl1pPr>
          </a:lstStyle>
          <a:p>
            <a:r>
              <a:rPr lang="en-US" cap="all" baseline="0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2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7538" y="320156"/>
            <a:ext cx="7302318" cy="1143000"/>
          </a:xfrm>
        </p:spPr>
        <p:txBody>
          <a:bodyPr/>
          <a:lstStyle>
            <a:lvl1pPr>
              <a:defRPr>
                <a:solidFill>
                  <a:srgbClr val="80B63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7538" y="1736231"/>
            <a:ext cx="7302318" cy="38953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0067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65662" y="1543930"/>
            <a:ext cx="7258838" cy="1444752"/>
          </a:xfrm>
        </p:spPr>
        <p:txBody>
          <a:bodyPr/>
          <a:lstStyle>
            <a:lvl1pPr>
              <a:defRPr>
                <a:solidFill>
                  <a:srgbClr val="80B63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1099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65662" y="320156"/>
            <a:ext cx="731419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65662" y="1736231"/>
            <a:ext cx="7314194" cy="38953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800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65662" y="1543930"/>
            <a:ext cx="7258838" cy="14447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3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80B63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84B3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84B3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4B3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4B3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4B3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1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80B63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84B3D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84B3D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4B3D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4B3D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4B3D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4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video" Target="../media/media3.m4v"/><Relationship Id="rId5" Type="http://schemas.microsoft.com/office/2007/relationships/media" Target="../media/media3.m4v"/><Relationship Id="rId10" Type="http://schemas.openxmlformats.org/officeDocument/2006/relationships/image" Target="../media/image29.png"/><Relationship Id="rId4" Type="http://schemas.openxmlformats.org/officeDocument/2006/relationships/video" Target="../media/media2.m4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4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video" Target="../media/media6.m4v"/><Relationship Id="rId5" Type="http://schemas.microsoft.com/office/2007/relationships/media" Target="../media/media6.m4v"/><Relationship Id="rId10" Type="http://schemas.openxmlformats.org/officeDocument/2006/relationships/image" Target="../media/image32.png"/><Relationship Id="rId4" Type="http://schemas.openxmlformats.org/officeDocument/2006/relationships/video" Target="../media/media5.m4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8.m4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7.m4v"/><Relationship Id="rId1" Type="http://schemas.microsoft.com/office/2007/relationships/media" Target="../media/media7.m4v"/><Relationship Id="rId6" Type="http://schemas.openxmlformats.org/officeDocument/2006/relationships/video" Target="../media/media9.m4v"/><Relationship Id="rId5" Type="http://schemas.microsoft.com/office/2007/relationships/media" Target="../media/media9.m4v"/><Relationship Id="rId10" Type="http://schemas.openxmlformats.org/officeDocument/2006/relationships/image" Target="../media/image35.png"/><Relationship Id="rId4" Type="http://schemas.openxmlformats.org/officeDocument/2006/relationships/video" Target="../media/media8.m4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a.gov/travelers/fly_children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3758" y="1780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4727965"/>
            <a:ext cx="8991600" cy="178713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dirty="0" smtClean="0">
                <a:solidFill>
                  <a:srgbClr val="80B639"/>
                </a:solidFill>
              </a:rPr>
              <a:t>Julie </a:t>
            </a:r>
            <a:r>
              <a:rPr lang="en-US" dirty="0">
                <a:solidFill>
                  <a:srgbClr val="80B639"/>
                </a:solidFill>
              </a:rPr>
              <a:t>Mansfield, </a:t>
            </a:r>
            <a:r>
              <a:rPr lang="en-US" dirty="0" smtClean="0">
                <a:solidFill>
                  <a:srgbClr val="80B639"/>
                </a:solidFill>
              </a:rPr>
              <a:t>PhD &amp; John Bolte IV, PhD</a:t>
            </a:r>
            <a:endParaRPr lang="en-US" baseline="0" dirty="0">
              <a:solidFill>
                <a:srgbClr val="80B639"/>
              </a:solidFill>
            </a:endParaRPr>
          </a:p>
          <a:p>
            <a:pPr algn="ctr"/>
            <a:r>
              <a:rPr lang="en-US" dirty="0" smtClean="0">
                <a:solidFill>
                  <a:srgbClr val="80B639"/>
                </a:solidFill>
              </a:rPr>
              <a:t>The Ohio State University</a:t>
            </a:r>
          </a:p>
          <a:p>
            <a:pPr algn="ctr"/>
            <a:endParaRPr lang="en-US" dirty="0">
              <a:solidFill>
                <a:srgbClr val="80B639"/>
              </a:solidFill>
            </a:endParaRPr>
          </a:p>
          <a:p>
            <a:pPr algn="ctr"/>
            <a:r>
              <a:rPr lang="en-US" dirty="0" smtClean="0">
                <a:solidFill>
                  <a:srgbClr val="80B639"/>
                </a:solidFill>
              </a:rPr>
              <a:t>Collaborators: Amanda Taylor (FAA), Aditya Belwadi (CHOP), Hans </a:t>
            </a:r>
            <a:r>
              <a:rPr lang="en-US" dirty="0" err="1" smtClean="0">
                <a:solidFill>
                  <a:srgbClr val="80B639"/>
                </a:solidFill>
              </a:rPr>
              <a:t>Hauschild</a:t>
            </a:r>
            <a:r>
              <a:rPr lang="en-US" dirty="0" smtClean="0">
                <a:solidFill>
                  <a:srgbClr val="80B639"/>
                </a:solidFill>
              </a:rPr>
              <a:t> (MCW)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234" y="3880476"/>
            <a:ext cx="8631641" cy="88558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195485"/>
                </a:solidFill>
              </a:rPr>
              <a:t>Pediatric </a:t>
            </a:r>
            <a:r>
              <a:rPr lang="en-US" sz="2400" b="1" dirty="0" smtClean="0">
                <a:solidFill>
                  <a:srgbClr val="195485"/>
                </a:solidFill>
              </a:rPr>
              <a:t>response </a:t>
            </a:r>
            <a:r>
              <a:rPr lang="en-US" sz="2400" b="1" dirty="0">
                <a:solidFill>
                  <a:srgbClr val="195485"/>
                </a:solidFill>
              </a:rPr>
              <a:t>to </a:t>
            </a:r>
            <a:r>
              <a:rPr lang="en-US" sz="2400" b="1" dirty="0" smtClean="0">
                <a:solidFill>
                  <a:srgbClr val="195485"/>
                </a:solidFill>
              </a:rPr>
              <a:t>oblique loading </a:t>
            </a:r>
            <a:r>
              <a:rPr lang="en-US" sz="2400" b="1" dirty="0">
                <a:solidFill>
                  <a:srgbClr val="195485"/>
                </a:solidFill>
              </a:rPr>
              <a:t>in </a:t>
            </a:r>
            <a:r>
              <a:rPr lang="en-US" sz="2400" b="1" dirty="0" smtClean="0">
                <a:solidFill>
                  <a:srgbClr val="195485"/>
                </a:solidFill>
              </a:rPr>
              <a:t>aircraft seats </a:t>
            </a:r>
            <a:r>
              <a:rPr lang="en-US" sz="2400" b="1" dirty="0">
                <a:solidFill>
                  <a:srgbClr val="195485"/>
                </a:solidFill>
              </a:rPr>
              <a:t>with </a:t>
            </a:r>
            <a:r>
              <a:rPr lang="en-US" sz="2400" b="1" dirty="0" smtClean="0">
                <a:solidFill>
                  <a:srgbClr val="195485"/>
                </a:solidFill>
              </a:rPr>
              <a:t>standard </a:t>
            </a:r>
            <a:r>
              <a:rPr lang="en-US" sz="2400" b="1" dirty="0">
                <a:solidFill>
                  <a:srgbClr val="195485"/>
                </a:solidFill>
              </a:rPr>
              <a:t>and </a:t>
            </a:r>
            <a:r>
              <a:rPr lang="en-US" sz="2400" b="1" dirty="0" smtClean="0">
                <a:solidFill>
                  <a:srgbClr val="195485"/>
                </a:solidFill>
              </a:rPr>
              <a:t>inflatable </a:t>
            </a:r>
            <a:r>
              <a:rPr lang="en-US" sz="2400" b="1" dirty="0">
                <a:solidFill>
                  <a:srgbClr val="195485"/>
                </a:solidFill>
              </a:rPr>
              <a:t>seat belts</a:t>
            </a:r>
            <a:endParaRPr lang="en-US" sz="2400" b="1" cap="none" baseline="0" dirty="0">
              <a:solidFill>
                <a:srgbClr val="1954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Previous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480247"/>
            <a:ext cx="8728932" cy="44192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2015-2016 </a:t>
            </a:r>
            <a:r>
              <a:rPr lang="en-US" sz="2000" dirty="0" err="1" smtClean="0">
                <a:solidFill>
                  <a:srgbClr val="000000"/>
                </a:solidFill>
              </a:rPr>
              <a:t>CChIPS</a:t>
            </a:r>
            <a:r>
              <a:rPr lang="en-US" sz="2000" dirty="0" smtClean="0">
                <a:solidFill>
                  <a:srgbClr val="000000"/>
                </a:solidFill>
              </a:rPr>
              <a:t> Study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Aditya Belwadi (CHOP) and Hans </a:t>
            </a:r>
            <a:r>
              <a:rPr lang="en-US" sz="1800" dirty="0" err="1" smtClean="0">
                <a:solidFill>
                  <a:srgbClr val="000000"/>
                </a:solidFill>
              </a:rPr>
              <a:t>Hauschild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(MCW)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Evaluate </a:t>
            </a:r>
            <a:r>
              <a:rPr lang="en-US" sz="2000" dirty="0">
                <a:solidFill>
                  <a:srgbClr val="000000"/>
                </a:solidFill>
              </a:rPr>
              <a:t>durability of </a:t>
            </a:r>
            <a:r>
              <a:rPr lang="en-US" sz="2000" dirty="0" smtClean="0">
                <a:solidFill>
                  <a:srgbClr val="000000"/>
                </a:solidFill>
              </a:rPr>
              <a:t>rear-facing (RF) CRS and forward-facing (FF) CRS </a:t>
            </a:r>
            <a:r>
              <a:rPr lang="en-US" sz="2000" dirty="0">
                <a:solidFill>
                  <a:srgbClr val="000000"/>
                </a:solidFill>
              </a:rPr>
              <a:t>installed with inflatable seatbelts under </a:t>
            </a:r>
            <a:r>
              <a:rPr lang="en-US" sz="2000" u="sng" dirty="0">
                <a:solidFill>
                  <a:srgbClr val="000000"/>
                </a:solidFill>
              </a:rPr>
              <a:t>static </a:t>
            </a:r>
            <a:r>
              <a:rPr lang="en-US" sz="2000" u="sng" dirty="0" smtClean="0">
                <a:solidFill>
                  <a:srgbClr val="000000"/>
                </a:solidFill>
              </a:rPr>
              <a:t>deployment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RF CRS </a:t>
            </a:r>
            <a:r>
              <a:rPr lang="en-US" sz="1800" dirty="0">
                <a:solidFill>
                  <a:srgbClr val="000000"/>
                </a:solidFill>
              </a:rPr>
              <a:t>could not be installed properly</a:t>
            </a:r>
          </a:p>
          <a:p>
            <a:pPr lvl="2"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</a:rPr>
              <a:t>Inflatable belt was too thick to route through base</a:t>
            </a:r>
          </a:p>
          <a:p>
            <a:pPr lvl="2"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</a:rPr>
              <a:t>Tested without base</a:t>
            </a:r>
          </a:p>
          <a:p>
            <a:pPr lvl="2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Seat deemed </a:t>
            </a:r>
            <a:r>
              <a:rPr lang="en-US" sz="1400" dirty="0">
                <a:solidFill>
                  <a:srgbClr val="000000"/>
                </a:solidFill>
              </a:rPr>
              <a:t>durable</a:t>
            </a:r>
          </a:p>
          <a:p>
            <a:endParaRPr lang="en-US" sz="2400" dirty="0"/>
          </a:p>
        </p:txBody>
      </p:sp>
      <p:pic>
        <p:nvPicPr>
          <p:cNvPr id="1026" name="Picture 2" descr="Image result for rear facing infant seat 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23" y="3869340"/>
            <a:ext cx="3431313" cy="19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Previous testing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229" y="3333750"/>
            <a:ext cx="2200230" cy="256571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768" y="1480247"/>
            <a:ext cx="8728932" cy="44192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2015-2016 </a:t>
            </a:r>
            <a:r>
              <a:rPr lang="en-US" sz="2000" dirty="0" err="1" smtClean="0">
                <a:solidFill>
                  <a:srgbClr val="000000"/>
                </a:solidFill>
              </a:rPr>
              <a:t>CChIPS</a:t>
            </a:r>
            <a:r>
              <a:rPr lang="en-US" sz="2000" dirty="0" smtClean="0">
                <a:solidFill>
                  <a:srgbClr val="000000"/>
                </a:solidFill>
              </a:rPr>
              <a:t> Study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Aditya Belwadi (CHOP) and Hans </a:t>
            </a:r>
            <a:r>
              <a:rPr lang="en-US" sz="1800" dirty="0" err="1" smtClean="0">
                <a:solidFill>
                  <a:srgbClr val="000000"/>
                </a:solidFill>
              </a:rPr>
              <a:t>Hauschild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(MCW)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Evaluate </a:t>
            </a:r>
            <a:r>
              <a:rPr lang="en-US" sz="2000" dirty="0">
                <a:solidFill>
                  <a:srgbClr val="000000"/>
                </a:solidFill>
              </a:rPr>
              <a:t>durability of </a:t>
            </a:r>
            <a:r>
              <a:rPr lang="en-US" sz="2000" dirty="0" smtClean="0">
                <a:solidFill>
                  <a:srgbClr val="000000"/>
                </a:solidFill>
              </a:rPr>
              <a:t>rear-facing (RF) CRS and forward-facing (FF) CRS </a:t>
            </a:r>
            <a:r>
              <a:rPr lang="en-US" sz="2000" dirty="0">
                <a:solidFill>
                  <a:srgbClr val="000000"/>
                </a:solidFill>
              </a:rPr>
              <a:t>installed with inflatable seatbelts under </a:t>
            </a:r>
            <a:r>
              <a:rPr lang="en-US" sz="2000" u="sng" dirty="0">
                <a:solidFill>
                  <a:srgbClr val="000000"/>
                </a:solidFill>
              </a:rPr>
              <a:t>static </a:t>
            </a:r>
            <a:r>
              <a:rPr lang="en-US" sz="2000" u="sng" dirty="0" smtClean="0">
                <a:solidFill>
                  <a:srgbClr val="000000"/>
                </a:solidFill>
              </a:rPr>
              <a:t>deployment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RF CRS </a:t>
            </a:r>
            <a:r>
              <a:rPr lang="en-US" sz="1800" dirty="0">
                <a:solidFill>
                  <a:srgbClr val="000000"/>
                </a:solidFill>
              </a:rPr>
              <a:t>could not be installed properly</a:t>
            </a:r>
          </a:p>
          <a:p>
            <a:pPr lvl="2"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</a:rPr>
              <a:t>Inflatable belt was too thick to route through base</a:t>
            </a:r>
          </a:p>
          <a:p>
            <a:pPr lvl="2"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</a:rPr>
              <a:t>Tested without base</a:t>
            </a:r>
          </a:p>
          <a:p>
            <a:pPr lvl="2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Seat deemed </a:t>
            </a:r>
            <a:r>
              <a:rPr lang="en-US" sz="1400" dirty="0">
                <a:solidFill>
                  <a:srgbClr val="000000"/>
                </a:solidFill>
              </a:rPr>
              <a:t>durable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FF CRS</a:t>
            </a:r>
          </a:p>
          <a:p>
            <a:pPr lvl="2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Properly installed</a:t>
            </a:r>
          </a:p>
          <a:p>
            <a:pPr lvl="2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Substantial lateral tipping</a:t>
            </a:r>
          </a:p>
          <a:p>
            <a:pPr lvl="2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Seat deemed durable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68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768" y="1228367"/>
            <a:ext cx="8767032" cy="23244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Total of 43 tests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FAA Civil Aerospace Medical Institute, Oklahoma City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Led and supervised by Amanda Taylor (FAA)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Analysis, Part 1: Aditya Belwadi (CHOP), Hans </a:t>
            </a:r>
            <a:r>
              <a:rPr lang="en-US" dirty="0" err="1" smtClean="0">
                <a:solidFill>
                  <a:srgbClr val="000000"/>
                </a:solidFill>
              </a:rPr>
              <a:t>Hauschild</a:t>
            </a:r>
            <a:r>
              <a:rPr lang="en-US" dirty="0" smtClean="0">
                <a:solidFill>
                  <a:srgbClr val="000000"/>
                </a:solidFill>
              </a:rPr>
              <a:t> (MCW)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Analysis, Part 2: John Bolte (OSU), Julie Mansfield (OSU)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16 G, 44 </a:t>
            </a:r>
            <a:r>
              <a:rPr lang="en-US" dirty="0" err="1" smtClean="0">
                <a:solidFill>
                  <a:srgbClr val="000000"/>
                </a:solidFill>
              </a:rPr>
              <a:t>ft</a:t>
            </a:r>
            <a:r>
              <a:rPr lang="en-US" dirty="0" smtClean="0">
                <a:solidFill>
                  <a:srgbClr val="000000"/>
                </a:solidFill>
              </a:rPr>
              <a:t>/sec triangular pulse (14 CFR Part 25.562)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Methods: </a:t>
            </a:r>
            <a:r>
              <a:rPr lang="en-US" dirty="0" smtClean="0"/>
              <a:t>Sled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768" y="1228367"/>
            <a:ext cx="8767032" cy="23244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Total of 43 tests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FAA Civil Aerospace Medical Institute, Oklahoma City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Led and supervised by Amanda Taylor (FAA)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Analysis, Part 1: Aditya Belwadi (CHOP), Hans </a:t>
            </a:r>
            <a:r>
              <a:rPr lang="en-US" dirty="0" err="1" smtClean="0">
                <a:solidFill>
                  <a:srgbClr val="000000"/>
                </a:solidFill>
              </a:rPr>
              <a:t>Hauschild</a:t>
            </a:r>
            <a:r>
              <a:rPr lang="en-US" dirty="0" smtClean="0">
                <a:solidFill>
                  <a:srgbClr val="000000"/>
                </a:solidFill>
              </a:rPr>
              <a:t> (MCW)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Analysis, Part 2: John Bolte (OSU), Julie Mansfield (OSU)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</a:rPr>
              <a:t>16 G, 44 </a:t>
            </a:r>
            <a:r>
              <a:rPr lang="en-US" dirty="0" err="1" smtClean="0">
                <a:solidFill>
                  <a:srgbClr val="000000"/>
                </a:solidFill>
              </a:rPr>
              <a:t>ft</a:t>
            </a:r>
            <a:r>
              <a:rPr lang="en-US" dirty="0" smtClean="0">
                <a:solidFill>
                  <a:srgbClr val="000000"/>
                </a:solidFill>
              </a:rPr>
              <a:t>/sec triangular pulse (14 CFR Part 25.562)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21562" y="3880521"/>
          <a:ext cx="814387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224">
                  <a:extLst>
                    <a:ext uri="{9D8B030D-6E8A-4147-A177-3AD203B41FA5}">
                      <a16:colId xmlns:a16="http://schemas.microsoft.com/office/drawing/2014/main" val="1124805240"/>
                    </a:ext>
                  </a:extLst>
                </a:gridCol>
                <a:gridCol w="4819650">
                  <a:extLst>
                    <a:ext uri="{9D8B030D-6E8A-4147-A177-3AD203B41FA5}">
                      <a16:colId xmlns:a16="http://schemas.microsoft.com/office/drawing/2014/main" val="575682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Conditions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9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Aircraft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seat orientation angle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30° or 45° from centerline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49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Type of lap belt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Deactivated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inflatable or standard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1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CRS and ATD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RF (Q1), FF (HIII 3yo), or No CRS (HIII 3yo)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48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Adjacent structure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Wall, armrest,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or no barrier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535683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Methods: </a:t>
            </a:r>
            <a:r>
              <a:rPr lang="en-US" dirty="0" smtClean="0"/>
              <a:t>Sled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5043488"/>
            <a:ext cx="9144000" cy="18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Methods: </a:t>
            </a:r>
            <a:r>
              <a:rPr lang="en-US" dirty="0" smtClean="0"/>
              <a:t>Sled series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7470" r="11287" b="37640"/>
          <a:stretch/>
        </p:blipFill>
        <p:spPr>
          <a:xfrm>
            <a:off x="3811444" y="3505340"/>
            <a:ext cx="2170279" cy="150119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 rot="18233890">
            <a:off x="137015" y="1611452"/>
            <a:ext cx="950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 smtClean="0"/>
              <a:t>FF</a:t>
            </a:r>
            <a:endParaRPr lang="en-US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 rot="18233890">
            <a:off x="-204588" y="3463086"/>
            <a:ext cx="21078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 smtClean="0"/>
              <a:t>No CRS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r="19007" b="35177"/>
          <a:stretch/>
        </p:blipFill>
        <p:spPr>
          <a:xfrm>
            <a:off x="1149758" y="1676324"/>
            <a:ext cx="2026464" cy="1623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r="17732" b="35673"/>
          <a:stretch/>
        </p:blipFill>
        <p:spPr>
          <a:xfrm>
            <a:off x="1303062" y="3476229"/>
            <a:ext cx="1715062" cy="15303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097771" y="856727"/>
            <a:ext cx="2653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 smtClean="0"/>
              <a:t>No barrier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556" t="12351" r="8801" b="3082"/>
          <a:stretch/>
        </p:blipFill>
        <p:spPr>
          <a:xfrm>
            <a:off x="3803511" y="1670610"/>
            <a:ext cx="2178928" cy="1692227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591070" y="832801"/>
            <a:ext cx="2653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err="1" smtClean="0"/>
              <a:t>ARmrest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2" t="22469" r="27646" b="38679"/>
          <a:stretch/>
        </p:blipFill>
        <p:spPr>
          <a:xfrm>
            <a:off x="6609582" y="1677640"/>
            <a:ext cx="1992600" cy="1679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6080" r="32021" b="36355"/>
          <a:stretch/>
        </p:blipFill>
        <p:spPr>
          <a:xfrm>
            <a:off x="6606810" y="3511780"/>
            <a:ext cx="1964529" cy="149474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967" y="5188721"/>
            <a:ext cx="8528851" cy="1597090"/>
            <a:chOff x="74967" y="1664471"/>
            <a:chExt cx="8528851" cy="159709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 rot="18233890">
              <a:off x="171216" y="1725708"/>
              <a:ext cx="950502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 cap="all" baseline="0">
                  <a:solidFill>
                    <a:srgbClr val="80B639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400" dirty="0" smtClean="0"/>
                <a:t>RF</a:t>
              </a:r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6945" y="1729254"/>
              <a:ext cx="2024880" cy="150274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8824" t="8488" b="140"/>
            <a:stretch/>
          </p:blipFill>
          <p:spPr>
            <a:xfrm>
              <a:off x="3772677" y="1670127"/>
              <a:ext cx="2178928" cy="159143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4" t="14933" r="19360" b="32178"/>
            <a:stretch/>
          </p:blipFill>
          <p:spPr>
            <a:xfrm>
              <a:off x="6608196" y="1664471"/>
              <a:ext cx="1995622" cy="1597090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375952" y="832801"/>
            <a:ext cx="2653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 smtClean="0"/>
              <a:t>Wall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2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Methods: </a:t>
            </a:r>
            <a:br>
              <a:rPr lang="en-US" dirty="0"/>
            </a:br>
            <a:r>
              <a:rPr lang="en-US" dirty="0"/>
              <a:t>ATD Instrumentation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0767" y="1437408"/>
            <a:ext cx="3404457" cy="441470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>
                <a:solidFill>
                  <a:srgbClr val="000000"/>
                </a:solidFill>
              </a:rPr>
              <a:t>Q1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3a⍵ - head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Tri-axial </a:t>
            </a:r>
            <a:r>
              <a:rPr lang="en-US" sz="2500" dirty="0" err="1">
                <a:solidFill>
                  <a:srgbClr val="000000"/>
                </a:solidFill>
              </a:rPr>
              <a:t>accels</a:t>
            </a:r>
            <a:r>
              <a:rPr lang="en-US" sz="2500" dirty="0">
                <a:solidFill>
                  <a:srgbClr val="000000"/>
                </a:solidFill>
              </a:rPr>
              <a:t> - pelvis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6-axis upper neck load cell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Thoracic potentiometer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solidFill>
                  <a:srgbClr val="000000"/>
                </a:solidFill>
              </a:rPr>
              <a:t>HIII 3 year-old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3a⍵ - head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Tri-axial </a:t>
            </a:r>
            <a:r>
              <a:rPr lang="en-US" sz="2500" dirty="0" err="1">
                <a:solidFill>
                  <a:srgbClr val="000000"/>
                </a:solidFill>
              </a:rPr>
              <a:t>accels</a:t>
            </a:r>
            <a:endParaRPr lang="en-US" sz="2500" dirty="0">
              <a:solidFill>
                <a:srgbClr val="000000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T1, T12,Chest &amp; Pelvis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6-axis upper neck load cell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Thoracic potentiometer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2-axis ASIS load cell</a:t>
            </a:r>
          </a:p>
          <a:p>
            <a:pPr lvl="1"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</a:rPr>
              <a:t>2-axis Pubic load cell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4" t="21602" r="24530" b="26815"/>
          <a:stretch/>
        </p:blipFill>
        <p:spPr>
          <a:xfrm>
            <a:off x="5933841" y="3273332"/>
            <a:ext cx="2829160" cy="2679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83" r="24301"/>
          <a:stretch/>
        </p:blipFill>
        <p:spPr>
          <a:xfrm>
            <a:off x="3705223" y="1283018"/>
            <a:ext cx="2019301" cy="27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Results: 45°, FF </a:t>
            </a:r>
            <a:r>
              <a:rPr lang="en-US" dirty="0" smtClean="0"/>
              <a:t>CRS </a:t>
            </a:r>
            <a:r>
              <a:rPr lang="en-US" dirty="0"/>
              <a:t>– HIII </a:t>
            </a:r>
            <a:r>
              <a:rPr lang="en-US" dirty="0" smtClean="0"/>
              <a:t>3YO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5043488"/>
            <a:ext cx="9144000" cy="18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est 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4791" t="19153" r="27773" b="17345"/>
          <a:stretch/>
        </p:blipFill>
        <p:spPr>
          <a:xfrm>
            <a:off x="6228407" y="2210741"/>
            <a:ext cx="2754776" cy="2773391"/>
          </a:xfrm>
        </p:spPr>
      </p:pic>
      <p:pic>
        <p:nvPicPr>
          <p:cNvPr id="6" name="Test 0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5043" t="19516" r="27999" b="18461"/>
          <a:stretch/>
        </p:blipFill>
        <p:spPr>
          <a:xfrm>
            <a:off x="3188387" y="2210741"/>
            <a:ext cx="2736163" cy="2717550"/>
          </a:xfrm>
          <a:prstGeom prst="rect">
            <a:avLst/>
          </a:prstGeom>
        </p:spPr>
      </p:pic>
      <p:pic>
        <p:nvPicPr>
          <p:cNvPr id="7" name="Test 0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4782" t="19036" r="28607" b="17704"/>
          <a:stretch/>
        </p:blipFill>
        <p:spPr>
          <a:xfrm>
            <a:off x="129318" y="2210741"/>
            <a:ext cx="2717549" cy="2773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7317" y="1734976"/>
            <a:ext cx="1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Armrest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1304" y="1734976"/>
            <a:ext cx="221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Wall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812" y="1765209"/>
            <a:ext cx="1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No Barrier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Results: 45°, No </a:t>
            </a:r>
            <a:r>
              <a:rPr lang="en-US" dirty="0" smtClean="0"/>
              <a:t>CRS </a:t>
            </a:r>
            <a:r>
              <a:rPr lang="en-US" dirty="0"/>
              <a:t>- HIII </a:t>
            </a:r>
            <a:r>
              <a:rPr lang="en-US" dirty="0" smtClean="0"/>
              <a:t>3YO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5043488"/>
            <a:ext cx="9144000" cy="18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est 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4392" t="20336" r="27678" b="17372"/>
          <a:stretch/>
        </p:blipFill>
        <p:spPr>
          <a:xfrm>
            <a:off x="170449" y="2286000"/>
            <a:ext cx="2782301" cy="2719074"/>
          </a:xfrm>
          <a:prstGeom prst="rect">
            <a:avLst/>
          </a:prstGeom>
        </p:spPr>
      </p:pic>
      <p:pic>
        <p:nvPicPr>
          <p:cNvPr id="14" name="Test 1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4840" t="20180" r="27870" b="18205"/>
          <a:stretch/>
        </p:blipFill>
        <p:spPr>
          <a:xfrm>
            <a:off x="3217445" y="2286000"/>
            <a:ext cx="2745205" cy="2689557"/>
          </a:xfrm>
          <a:prstGeom prst="rect">
            <a:avLst/>
          </a:prstGeom>
        </p:spPr>
      </p:pic>
      <p:pic>
        <p:nvPicPr>
          <p:cNvPr id="15" name="Test 1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4635" t="19755" r="26797" b="18630"/>
          <a:stretch/>
        </p:blipFill>
        <p:spPr>
          <a:xfrm>
            <a:off x="6191251" y="2286000"/>
            <a:ext cx="2819400" cy="26895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0189" y="1879880"/>
            <a:ext cx="1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Armrest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4176" y="1879880"/>
            <a:ext cx="221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Wall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812" y="1831884"/>
            <a:ext cx="1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No Barrier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 smtClean="0"/>
              <a:t>Results: 45°, RF CRS </a:t>
            </a:r>
            <a:r>
              <a:rPr lang="en-US" dirty="0"/>
              <a:t>– </a:t>
            </a:r>
            <a:r>
              <a:rPr lang="en-US" dirty="0" smtClean="0"/>
              <a:t>Q1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" y="4840312"/>
            <a:ext cx="9144000" cy="2017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Test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283" t="19766" r="27325" b="13965"/>
          <a:stretch/>
        </p:blipFill>
        <p:spPr>
          <a:xfrm>
            <a:off x="257054" y="2305990"/>
            <a:ext cx="2747670" cy="2613637"/>
          </a:xfrm>
          <a:prstGeom prst="rect">
            <a:avLst/>
          </a:prstGeom>
        </p:spPr>
      </p:pic>
      <p:pic>
        <p:nvPicPr>
          <p:cNvPr id="19" name="Test 2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0096" t="19365" r="27821" b="13497"/>
          <a:stretch/>
        </p:blipFill>
        <p:spPr>
          <a:xfrm>
            <a:off x="3219610" y="2315113"/>
            <a:ext cx="2730917" cy="2647145"/>
          </a:xfrm>
          <a:prstGeom prst="rect">
            <a:avLst/>
          </a:prstGeom>
        </p:spPr>
      </p:pic>
      <p:pic>
        <p:nvPicPr>
          <p:cNvPr id="20" name="Test 2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9572" t="19790" r="27067" b="13496"/>
          <a:stretch/>
        </p:blipFill>
        <p:spPr>
          <a:xfrm>
            <a:off x="6136518" y="2305991"/>
            <a:ext cx="2797932" cy="26303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9804" y="1907681"/>
            <a:ext cx="1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Armrest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6040" y="1907681"/>
            <a:ext cx="221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Wall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615" y="1898559"/>
            <a:ext cx="1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No Barrier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3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395561"/>
            <a:ext cx="7909782" cy="3895344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To determine differences </a:t>
            </a:r>
            <a:r>
              <a:rPr lang="en-US" dirty="0">
                <a:solidFill>
                  <a:srgbClr val="000000"/>
                </a:solidFill>
              </a:rPr>
              <a:t>in pediatric occupant response </a:t>
            </a:r>
            <a:r>
              <a:rPr lang="en-US" dirty="0" smtClean="0">
                <a:solidFill>
                  <a:srgbClr val="000000"/>
                </a:solidFill>
              </a:rPr>
              <a:t>for:</a:t>
            </a:r>
          </a:p>
          <a:p>
            <a:pPr marL="514350" lvl="0" indent="-514350"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Aircraft </a:t>
            </a:r>
            <a:r>
              <a:rPr lang="en-US" b="1" dirty="0">
                <a:solidFill>
                  <a:srgbClr val="000000"/>
                </a:solidFill>
              </a:rPr>
              <a:t>seats oriented at 30° </a:t>
            </a:r>
            <a:r>
              <a:rPr lang="en-US" b="1" dirty="0" smtClean="0">
                <a:solidFill>
                  <a:srgbClr val="000000"/>
                </a:solidFill>
              </a:rPr>
              <a:t>vs. </a:t>
            </a:r>
            <a:r>
              <a:rPr lang="en-US" b="1" dirty="0">
                <a:solidFill>
                  <a:srgbClr val="000000"/>
                </a:solidFill>
              </a:rPr>
              <a:t>45° </a:t>
            </a:r>
            <a:r>
              <a:rPr lang="en-US" b="1" dirty="0" smtClean="0">
                <a:solidFill>
                  <a:srgbClr val="000000"/>
                </a:solidFill>
              </a:rPr>
              <a:t>from the aircraft’s centerline</a:t>
            </a:r>
            <a:endParaRPr lang="en-US" b="1" dirty="0">
              <a:solidFill>
                <a:srgbClr val="000000"/>
              </a:solidFill>
            </a:endParaRPr>
          </a:p>
          <a:p>
            <a:pPr marL="514350" lvl="0" indent="-514350">
              <a:buAutoNum type="arabicPeriod"/>
            </a:pPr>
            <a:r>
              <a:rPr lang="en-US" dirty="0" smtClean="0">
                <a:solidFill>
                  <a:srgbClr val="C0C0C0"/>
                </a:solidFill>
              </a:rPr>
              <a:t>Standard </a:t>
            </a:r>
            <a:r>
              <a:rPr lang="en-US" dirty="0">
                <a:solidFill>
                  <a:srgbClr val="C0C0C0"/>
                </a:solidFill>
              </a:rPr>
              <a:t>lap </a:t>
            </a:r>
            <a:r>
              <a:rPr lang="en-US" dirty="0" smtClean="0">
                <a:solidFill>
                  <a:srgbClr val="C0C0C0"/>
                </a:solidFill>
              </a:rPr>
              <a:t>belts vs. deactivated </a:t>
            </a:r>
            <a:r>
              <a:rPr lang="en-US" dirty="0">
                <a:solidFill>
                  <a:srgbClr val="C0C0C0"/>
                </a:solidFill>
              </a:rPr>
              <a:t>inflatable lap </a:t>
            </a:r>
            <a:r>
              <a:rPr lang="en-US" dirty="0" smtClean="0">
                <a:solidFill>
                  <a:srgbClr val="C0C0C0"/>
                </a:solidFill>
              </a:rPr>
              <a:t>belts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Specific Aims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0768" y="337246"/>
            <a:ext cx="8364668" cy="1838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CChIPS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Center for Child Injury Prevention Studies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8783" y="2289872"/>
            <a:ext cx="8344692" cy="3520378"/>
            <a:chOff x="90487" y="1614487"/>
            <a:chExt cx="8963025" cy="37147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28477"/>
            <a:stretch/>
          </p:blipFill>
          <p:spPr>
            <a:xfrm>
              <a:off x="90487" y="1614487"/>
              <a:ext cx="8963025" cy="25955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78346" r="65409"/>
            <a:stretch/>
          </p:blipFill>
          <p:spPr>
            <a:xfrm>
              <a:off x="3021805" y="4543425"/>
              <a:ext cx="3100388" cy="78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8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28674" y="1395561"/>
            <a:ext cx="7381875" cy="4081314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u="sng" dirty="0" smtClean="0">
                <a:solidFill>
                  <a:srgbClr val="000000"/>
                </a:solidFill>
              </a:rPr>
              <a:t>Belt type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St = Standard lap belt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 = Inflatable lap belt (deactivated)</a:t>
            </a:r>
          </a:p>
          <a:p>
            <a:pPr marL="0" lv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u="sng" dirty="0" smtClean="0">
                <a:solidFill>
                  <a:srgbClr val="000000"/>
                </a:solidFill>
              </a:rPr>
              <a:t>Adjacent structures</a:t>
            </a:r>
          </a:p>
          <a:p>
            <a:pPr marL="0" lv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NoB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= No barrier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Arm = Armrest</a:t>
            </a:r>
          </a:p>
          <a:p>
            <a:pPr marL="0" lv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Wal</a:t>
            </a:r>
            <a:r>
              <a:rPr lang="en-US" dirty="0" smtClean="0">
                <a:solidFill>
                  <a:srgbClr val="000000"/>
                </a:solidFill>
              </a:rPr>
              <a:t> = Wall</a:t>
            </a:r>
            <a:endParaRPr lang="en-US" dirty="0" smtClean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3" y="1806860"/>
            <a:ext cx="8892654" cy="4597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/>
              <a:t>results: HIC 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87809" y="-309300"/>
            <a:ext cx="3563573" cy="1854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IARVs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568 for </a:t>
            </a:r>
            <a:r>
              <a:rPr lang="en-US" dirty="0" smtClean="0">
                <a:solidFill>
                  <a:srgbClr val="FF0000"/>
                </a:solidFill>
              </a:rPr>
              <a:t>HIII 3YO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389 for Q1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187AAE-9700-864A-8F00-1D7E9945D0B3}"/>
              </a:ext>
            </a:extLst>
          </p:cNvPr>
          <p:cNvCxnSpPr>
            <a:cxnSpLocks/>
          </p:cNvCxnSpPr>
          <p:nvPr/>
        </p:nvCxnSpPr>
        <p:spPr>
          <a:xfrm>
            <a:off x="743681" y="5037599"/>
            <a:ext cx="4757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C7F07F-D21E-A146-89EE-7382159D5E34}"/>
              </a:ext>
            </a:extLst>
          </p:cNvPr>
          <p:cNvCxnSpPr>
            <a:cxnSpLocks/>
          </p:cNvCxnSpPr>
          <p:nvPr/>
        </p:nvCxnSpPr>
        <p:spPr>
          <a:xfrm>
            <a:off x="6170617" y="5417936"/>
            <a:ext cx="2192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66784" y="2538965"/>
            <a:ext cx="2208416" cy="6000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0" cap="none" baseline="0" dirty="0" smtClean="0">
                <a:solidFill>
                  <a:srgbClr val="333399"/>
                </a:solidFill>
                <a:latin typeface="+mn-lt"/>
              </a:rPr>
              <a:t>*</a:t>
            </a:r>
            <a:r>
              <a:rPr lang="en-US" sz="1600" b="0" cap="none" baseline="0" dirty="0" smtClean="0">
                <a:solidFill>
                  <a:srgbClr val="333399"/>
                </a:solidFill>
                <a:latin typeface="+mn-lt"/>
              </a:rPr>
              <a:t> Head</a:t>
            </a:r>
            <a:r>
              <a:rPr lang="en-US" sz="1600" b="0" cap="none" dirty="0" smtClean="0">
                <a:solidFill>
                  <a:srgbClr val="333399"/>
                </a:solidFill>
                <a:latin typeface="+mn-lt"/>
              </a:rPr>
              <a:t> strike</a:t>
            </a:r>
            <a:endParaRPr lang="en-US" sz="1600" b="0" cap="none" baseline="0" dirty="0" smtClean="0">
              <a:solidFill>
                <a:srgbClr val="33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95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3" y="1806860"/>
            <a:ext cx="8892654" cy="4597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/>
              <a:t>results: HIC 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87809" y="-309300"/>
            <a:ext cx="3563573" cy="1854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IARVs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568 for </a:t>
            </a:r>
            <a:r>
              <a:rPr lang="en-US" dirty="0" smtClean="0">
                <a:solidFill>
                  <a:srgbClr val="FF0000"/>
                </a:solidFill>
              </a:rPr>
              <a:t>HIII 3YO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389 for Q1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187AAE-9700-864A-8F00-1D7E9945D0B3}"/>
              </a:ext>
            </a:extLst>
          </p:cNvPr>
          <p:cNvCxnSpPr>
            <a:cxnSpLocks/>
          </p:cNvCxnSpPr>
          <p:nvPr/>
        </p:nvCxnSpPr>
        <p:spPr>
          <a:xfrm>
            <a:off x="743681" y="5037599"/>
            <a:ext cx="4757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C7F07F-D21E-A146-89EE-7382159D5E34}"/>
              </a:ext>
            </a:extLst>
          </p:cNvPr>
          <p:cNvCxnSpPr>
            <a:cxnSpLocks/>
          </p:cNvCxnSpPr>
          <p:nvPr/>
        </p:nvCxnSpPr>
        <p:spPr>
          <a:xfrm>
            <a:off x="6170617" y="5417936"/>
            <a:ext cx="2192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55AE0FD-B050-304C-8E3A-8D7C8994F1C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913" r="6475"/>
          <a:stretch/>
        </p:blipFill>
        <p:spPr>
          <a:xfrm>
            <a:off x="4714875" y="1353388"/>
            <a:ext cx="2362200" cy="2401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66784" y="2538965"/>
            <a:ext cx="2208416" cy="6000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0" cap="none" baseline="0" dirty="0" smtClean="0">
                <a:solidFill>
                  <a:srgbClr val="333399"/>
                </a:solidFill>
                <a:latin typeface="+mn-lt"/>
              </a:rPr>
              <a:t>*</a:t>
            </a:r>
            <a:r>
              <a:rPr lang="en-US" sz="1600" b="0" cap="none" baseline="0" dirty="0" smtClean="0">
                <a:solidFill>
                  <a:srgbClr val="333399"/>
                </a:solidFill>
                <a:latin typeface="+mn-lt"/>
              </a:rPr>
              <a:t> Head</a:t>
            </a:r>
            <a:r>
              <a:rPr lang="en-US" sz="1600" b="0" cap="none" dirty="0" smtClean="0">
                <a:solidFill>
                  <a:srgbClr val="333399"/>
                </a:solidFill>
                <a:latin typeface="+mn-lt"/>
              </a:rPr>
              <a:t> strike</a:t>
            </a:r>
            <a:endParaRPr lang="en-US" sz="1600" b="0" cap="none" baseline="0" dirty="0" smtClean="0">
              <a:solidFill>
                <a:srgbClr val="33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73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5440"/>
          <a:stretch/>
        </p:blipFill>
        <p:spPr bwMode="auto">
          <a:xfrm>
            <a:off x="207236" y="1142509"/>
            <a:ext cx="8458200" cy="514223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results: Thoracic deflection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68255" y="3875549"/>
            <a:ext cx="3437142" cy="128242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IARVs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1.1” for </a:t>
            </a:r>
            <a:r>
              <a:rPr lang="en-US" dirty="0" smtClean="0">
                <a:solidFill>
                  <a:srgbClr val="FF0000"/>
                </a:solidFill>
              </a:rPr>
              <a:t>HIII 3YO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0.9” for Q1</a:t>
            </a:r>
          </a:p>
        </p:txBody>
      </p:sp>
    </p:spTree>
    <p:extLst>
      <p:ext uri="{BB962C8B-B14F-4D97-AF65-F5344CB8AC3E}">
        <p14:creationId xmlns:p14="http://schemas.microsoft.com/office/powerpoint/2010/main" val="8836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7" y="140018"/>
            <a:ext cx="8774469" cy="1143000"/>
          </a:xfrm>
        </p:spPr>
        <p:txBody>
          <a:bodyPr/>
          <a:lstStyle/>
          <a:p>
            <a:r>
              <a:rPr lang="en-US" sz="3400" dirty="0"/>
              <a:t>results</a:t>
            </a:r>
            <a:r>
              <a:rPr lang="en-US" sz="3200" dirty="0"/>
              <a:t>: Neck Injury Criterion (</a:t>
            </a:r>
            <a:r>
              <a:rPr lang="en-US" sz="3200" dirty="0" err="1"/>
              <a:t>N</a:t>
            </a:r>
            <a:r>
              <a:rPr lang="en-US" sz="3200" baseline="-25000" dirty="0" err="1"/>
              <a:t>te</a:t>
            </a:r>
            <a:r>
              <a:rPr lang="en-US" sz="32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45212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DE911-928E-EA4C-A8A2-D0DCF5FBEFFB}"/>
              </a:ext>
            </a:extLst>
          </p:cNvPr>
          <p:cNvCxnSpPr>
            <a:cxnSpLocks/>
          </p:cNvCxnSpPr>
          <p:nvPr/>
        </p:nvCxnSpPr>
        <p:spPr>
          <a:xfrm>
            <a:off x="1496156" y="2370599"/>
            <a:ext cx="6561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193"/>
            <a:ext cx="9075236" cy="5044264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5320180" y="1088178"/>
            <a:ext cx="2937996" cy="128242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all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6DE911-928E-EA4C-A8A2-D0DCF5FBEFFB}"/>
              </a:ext>
            </a:extLst>
          </p:cNvPr>
          <p:cNvCxnSpPr>
            <a:cxnSpLocks/>
          </p:cNvCxnSpPr>
          <p:nvPr/>
        </p:nvCxnSpPr>
        <p:spPr>
          <a:xfrm>
            <a:off x="614830" y="2537287"/>
            <a:ext cx="8171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4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971820" cy="1143000"/>
          </a:xfrm>
        </p:spPr>
        <p:txBody>
          <a:bodyPr/>
          <a:lstStyle/>
          <a:p>
            <a:r>
              <a:rPr lang="en-US" sz="3400" dirty="0"/>
              <a:t>results: Neck Injury Criterion (</a:t>
            </a:r>
            <a:r>
              <a:rPr lang="en-US" sz="3400" dirty="0" err="1"/>
              <a:t>N</a:t>
            </a:r>
            <a:r>
              <a:rPr lang="en-US" sz="3400" baseline="-25000" dirty="0" err="1"/>
              <a:t>tf</a:t>
            </a:r>
            <a:r>
              <a:rPr lang="en-US" sz="34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3217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5641"/>
          <a:stretch/>
        </p:blipFill>
        <p:spPr bwMode="auto">
          <a:xfrm>
            <a:off x="95980" y="1666875"/>
            <a:ext cx="8952039" cy="4648199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DE911-928E-EA4C-A8A2-D0DCF5FBEFFB}"/>
              </a:ext>
            </a:extLst>
          </p:cNvPr>
          <p:cNvCxnSpPr>
            <a:cxnSpLocks/>
          </p:cNvCxnSpPr>
          <p:nvPr/>
        </p:nvCxnSpPr>
        <p:spPr>
          <a:xfrm>
            <a:off x="648431" y="2013412"/>
            <a:ext cx="8171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6434605" y="1131219"/>
            <a:ext cx="2937996" cy="128242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all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results: Left Belt force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"/>
          <a:stretch/>
        </p:blipFill>
        <p:spPr bwMode="auto">
          <a:xfrm>
            <a:off x="61486" y="1463992"/>
            <a:ext cx="8987264" cy="4860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1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395561"/>
            <a:ext cx="8364668" cy="3895344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To determine differences </a:t>
            </a:r>
            <a:r>
              <a:rPr lang="en-US" dirty="0">
                <a:solidFill>
                  <a:srgbClr val="000000"/>
                </a:solidFill>
              </a:rPr>
              <a:t>in pediatric occupant response </a:t>
            </a:r>
            <a:r>
              <a:rPr lang="en-US" dirty="0" smtClean="0">
                <a:solidFill>
                  <a:srgbClr val="000000"/>
                </a:solidFill>
              </a:rPr>
              <a:t>for:</a:t>
            </a:r>
          </a:p>
          <a:p>
            <a:pPr marL="514350" lvl="0" indent="-514350">
              <a:buAutoNum type="arabicPeriod"/>
            </a:pPr>
            <a:r>
              <a:rPr lang="en-US" dirty="0" smtClean="0">
                <a:solidFill>
                  <a:srgbClr val="C0C0C0"/>
                </a:solidFill>
              </a:rPr>
              <a:t>Aircraft </a:t>
            </a:r>
            <a:r>
              <a:rPr lang="en-US" dirty="0">
                <a:solidFill>
                  <a:srgbClr val="C0C0C0"/>
                </a:solidFill>
              </a:rPr>
              <a:t>seats oriented at 30° </a:t>
            </a:r>
            <a:r>
              <a:rPr lang="en-US" dirty="0" smtClean="0">
                <a:solidFill>
                  <a:srgbClr val="C0C0C0"/>
                </a:solidFill>
              </a:rPr>
              <a:t>vs. </a:t>
            </a:r>
            <a:r>
              <a:rPr lang="en-US" dirty="0">
                <a:solidFill>
                  <a:srgbClr val="C0C0C0"/>
                </a:solidFill>
              </a:rPr>
              <a:t>45° </a:t>
            </a:r>
            <a:r>
              <a:rPr lang="en-US" dirty="0" smtClean="0">
                <a:solidFill>
                  <a:srgbClr val="C0C0C0"/>
                </a:solidFill>
              </a:rPr>
              <a:t>from the aircraft’s centerline</a:t>
            </a:r>
            <a:endParaRPr lang="en-US" dirty="0">
              <a:solidFill>
                <a:srgbClr val="C0C0C0"/>
              </a:solidFill>
            </a:endParaRPr>
          </a:p>
          <a:p>
            <a:pPr marL="514350" lvl="0" indent="-514350"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Standard </a:t>
            </a:r>
            <a:r>
              <a:rPr lang="en-US" b="1" dirty="0">
                <a:solidFill>
                  <a:srgbClr val="000000"/>
                </a:solidFill>
              </a:rPr>
              <a:t>lap </a:t>
            </a:r>
            <a:r>
              <a:rPr lang="en-US" b="1" dirty="0" smtClean="0">
                <a:solidFill>
                  <a:srgbClr val="000000"/>
                </a:solidFill>
              </a:rPr>
              <a:t>belts vs. deactivated </a:t>
            </a:r>
            <a:r>
              <a:rPr lang="en-US" b="1" dirty="0">
                <a:solidFill>
                  <a:srgbClr val="000000"/>
                </a:solidFill>
              </a:rPr>
              <a:t>inflatable lap </a:t>
            </a:r>
            <a:r>
              <a:rPr lang="en-US" b="1" dirty="0" smtClean="0">
                <a:solidFill>
                  <a:srgbClr val="000000"/>
                </a:solidFill>
              </a:rPr>
              <a:t>belts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Specific Aims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395561"/>
            <a:ext cx="8364668" cy="3895344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To determine differences </a:t>
            </a:r>
            <a:r>
              <a:rPr lang="en-US" dirty="0">
                <a:solidFill>
                  <a:srgbClr val="000000"/>
                </a:solidFill>
              </a:rPr>
              <a:t>in pediatric occupant response </a:t>
            </a:r>
            <a:r>
              <a:rPr lang="en-US" dirty="0" smtClean="0">
                <a:solidFill>
                  <a:srgbClr val="000000"/>
                </a:solidFill>
              </a:rPr>
              <a:t>for:</a:t>
            </a:r>
          </a:p>
          <a:p>
            <a:pPr marL="514350" lvl="0" indent="-514350">
              <a:buAutoNum type="arabicPeriod"/>
            </a:pPr>
            <a:r>
              <a:rPr lang="en-US" dirty="0" smtClean="0">
                <a:solidFill>
                  <a:srgbClr val="C0C0C0"/>
                </a:solidFill>
              </a:rPr>
              <a:t>Aircraft </a:t>
            </a:r>
            <a:r>
              <a:rPr lang="en-US" dirty="0">
                <a:solidFill>
                  <a:srgbClr val="C0C0C0"/>
                </a:solidFill>
              </a:rPr>
              <a:t>seats oriented at 30° </a:t>
            </a:r>
            <a:r>
              <a:rPr lang="en-US" dirty="0" smtClean="0">
                <a:solidFill>
                  <a:srgbClr val="C0C0C0"/>
                </a:solidFill>
              </a:rPr>
              <a:t>vs. </a:t>
            </a:r>
            <a:r>
              <a:rPr lang="en-US" dirty="0">
                <a:solidFill>
                  <a:srgbClr val="C0C0C0"/>
                </a:solidFill>
              </a:rPr>
              <a:t>45° </a:t>
            </a:r>
            <a:r>
              <a:rPr lang="en-US" dirty="0" smtClean="0">
                <a:solidFill>
                  <a:srgbClr val="C0C0C0"/>
                </a:solidFill>
              </a:rPr>
              <a:t>from the aircraft’s centerline</a:t>
            </a:r>
            <a:endParaRPr lang="en-US" dirty="0">
              <a:solidFill>
                <a:srgbClr val="C0C0C0"/>
              </a:solidFill>
            </a:endParaRPr>
          </a:p>
          <a:p>
            <a:pPr marL="514350" lvl="0" indent="-514350"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Standard </a:t>
            </a:r>
            <a:r>
              <a:rPr lang="en-US" b="1" dirty="0">
                <a:solidFill>
                  <a:srgbClr val="000000"/>
                </a:solidFill>
              </a:rPr>
              <a:t>lap </a:t>
            </a:r>
            <a:r>
              <a:rPr lang="en-US" b="1" dirty="0" smtClean="0">
                <a:solidFill>
                  <a:srgbClr val="000000"/>
                </a:solidFill>
              </a:rPr>
              <a:t>belts vs. deactivated </a:t>
            </a:r>
            <a:r>
              <a:rPr lang="en-US" b="1" dirty="0">
                <a:solidFill>
                  <a:srgbClr val="000000"/>
                </a:solidFill>
              </a:rPr>
              <a:t>inflatable lap </a:t>
            </a:r>
            <a:r>
              <a:rPr lang="en-US" b="1" dirty="0" smtClean="0">
                <a:solidFill>
                  <a:srgbClr val="000000"/>
                </a:solidFill>
              </a:rPr>
              <a:t>belts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Specific Aims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87527" y="4654099"/>
            <a:ext cx="5841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*Results presented for 45° tests only*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57171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6" y="1925400"/>
            <a:ext cx="9095643" cy="4420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/>
              <a:t>results: HIC 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05530" y="646338"/>
            <a:ext cx="3738469" cy="1383695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u="sng" dirty="0">
                <a:solidFill>
                  <a:srgbClr val="FF0000"/>
                </a:solidFill>
              </a:rPr>
              <a:t>IARVS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568 for </a:t>
            </a:r>
            <a:r>
              <a:rPr lang="en-US" dirty="0" smtClean="0">
                <a:solidFill>
                  <a:srgbClr val="FF0000"/>
                </a:solidFill>
              </a:rPr>
              <a:t>HIII 3YO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389 for Q1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ED4208-A21C-3049-B689-43FAAFA25316}"/>
              </a:ext>
            </a:extLst>
          </p:cNvPr>
          <p:cNvCxnSpPr>
            <a:cxnSpLocks/>
          </p:cNvCxnSpPr>
          <p:nvPr/>
        </p:nvCxnSpPr>
        <p:spPr>
          <a:xfrm>
            <a:off x="857977" y="4937585"/>
            <a:ext cx="5209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AF8090-097C-CF45-B946-46573AC4324D}"/>
              </a:ext>
            </a:extLst>
          </p:cNvPr>
          <p:cNvCxnSpPr>
            <a:cxnSpLocks/>
          </p:cNvCxnSpPr>
          <p:nvPr/>
        </p:nvCxnSpPr>
        <p:spPr>
          <a:xfrm>
            <a:off x="6206270" y="5247154"/>
            <a:ext cx="2304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/>
          <a:stretch/>
        </p:blipFill>
        <p:spPr>
          <a:xfrm>
            <a:off x="-379263" y="0"/>
            <a:ext cx="5687030" cy="388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4" y="3241221"/>
            <a:ext cx="4822372" cy="3616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5120" r="9643" b="7678"/>
          <a:stretch/>
        </p:blipFill>
        <p:spPr>
          <a:xfrm>
            <a:off x="5034887" y="0"/>
            <a:ext cx="4109113" cy="342037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53" y="3420370"/>
            <a:ext cx="4571318" cy="34376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/>
          <a:stretch/>
        </p:blipFill>
        <p:spPr>
          <a:xfrm>
            <a:off x="3947249" y="2028823"/>
            <a:ext cx="2420282" cy="31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results: Thoracic deflection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:\Documents\_IBRC\_CChIPS\_Projects\FAA CChIPS\45 deg tests\ChannelNegative_28.png">
            <a:extLst>
              <a:ext uri="{FF2B5EF4-FFF2-40B4-BE49-F238E27FC236}">
                <a16:creationId xmlns:a16="http://schemas.microsoft.com/office/drawing/2014/main" id="{2C4FDAC7-2A6E-4D44-B940-4A174A66C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r="8125"/>
          <a:stretch/>
        </p:blipFill>
        <p:spPr bwMode="auto">
          <a:xfrm>
            <a:off x="228600" y="2221507"/>
            <a:ext cx="8825620" cy="41748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5617078" y="1111052"/>
            <a:ext cx="3437142" cy="1282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1.1” for HIII 3YO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0.9” for Q1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957532" cy="1143000"/>
          </a:xfrm>
        </p:spPr>
        <p:txBody>
          <a:bodyPr/>
          <a:lstStyle/>
          <a:p>
            <a:r>
              <a:rPr lang="en-US" sz="3400" dirty="0"/>
              <a:t>results: Neck Injury Criterion (</a:t>
            </a:r>
            <a:r>
              <a:rPr lang="en-US" sz="3400" dirty="0" err="1"/>
              <a:t>N</a:t>
            </a:r>
            <a:r>
              <a:rPr lang="en-US" sz="3400" baseline="-25000" dirty="0" err="1"/>
              <a:t>te</a:t>
            </a:r>
            <a:r>
              <a:rPr lang="en-US" sz="34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456"/>
          <a:stretch/>
        </p:blipFill>
        <p:spPr>
          <a:xfrm>
            <a:off x="0" y="1817175"/>
            <a:ext cx="9144000" cy="452698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DE911-928E-EA4C-A8A2-D0DCF5FBEFFB}"/>
              </a:ext>
            </a:extLst>
          </p:cNvPr>
          <p:cNvCxnSpPr>
            <a:cxnSpLocks/>
          </p:cNvCxnSpPr>
          <p:nvPr/>
        </p:nvCxnSpPr>
        <p:spPr>
          <a:xfrm>
            <a:off x="567830" y="2799224"/>
            <a:ext cx="80427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6206004" y="1213475"/>
            <a:ext cx="2937996" cy="128242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all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957532" cy="1143000"/>
          </a:xfrm>
        </p:spPr>
        <p:txBody>
          <a:bodyPr/>
          <a:lstStyle/>
          <a:p>
            <a:r>
              <a:rPr lang="en-US" sz="3400" dirty="0"/>
              <a:t>results: Neck Injury Criterion (</a:t>
            </a:r>
            <a:r>
              <a:rPr lang="en-US" sz="3400" dirty="0" err="1"/>
              <a:t>N</a:t>
            </a:r>
            <a:r>
              <a:rPr lang="en-US" sz="3400" baseline="-25000" dirty="0" err="1"/>
              <a:t>tf</a:t>
            </a:r>
            <a:r>
              <a:rPr lang="en-US" sz="34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1225"/>
            <a:ext cx="9093800" cy="433211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DE911-928E-EA4C-A8A2-D0DCF5FBEFFB}"/>
              </a:ext>
            </a:extLst>
          </p:cNvPr>
          <p:cNvCxnSpPr>
            <a:cxnSpLocks/>
          </p:cNvCxnSpPr>
          <p:nvPr/>
        </p:nvCxnSpPr>
        <p:spPr>
          <a:xfrm>
            <a:off x="567466" y="2499187"/>
            <a:ext cx="8138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6206004" y="1365875"/>
            <a:ext cx="2937996" cy="128242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IARV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1.0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all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364668" cy="1143000"/>
          </a:xfrm>
        </p:spPr>
        <p:txBody>
          <a:bodyPr/>
          <a:lstStyle/>
          <a:p>
            <a:r>
              <a:rPr lang="en-US" dirty="0"/>
              <a:t>results: Left Belt force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333216"/>
            <a:ext cx="9144000" cy="15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4" y="1838425"/>
            <a:ext cx="8952776" cy="42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767032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32A637-DF92-6A48-9962-90614A8B58A8}"/>
              </a:ext>
            </a:extLst>
          </p:cNvPr>
          <p:cNvSpPr txBox="1">
            <a:spLocks/>
          </p:cNvSpPr>
          <p:nvPr/>
        </p:nvSpPr>
        <p:spPr>
          <a:xfrm>
            <a:off x="300768" y="1480247"/>
            <a:ext cx="5304014" cy="3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86A5F4-1952-6448-AA4C-1DBD4EAF7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68" y="1171575"/>
            <a:ext cx="8364668" cy="46767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Aim </a:t>
            </a:r>
            <a:r>
              <a:rPr lang="en-US" sz="2400" dirty="0">
                <a:solidFill>
                  <a:srgbClr val="000000"/>
                </a:solidFill>
              </a:rPr>
              <a:t>1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– 30° vs. </a:t>
            </a:r>
            <a:r>
              <a:rPr lang="en-US" sz="2400" dirty="0" smtClean="0">
                <a:solidFill>
                  <a:srgbClr val="000000"/>
                </a:solidFill>
              </a:rPr>
              <a:t>45° oblique angle</a:t>
            </a:r>
            <a:endParaRPr lang="en-US" sz="24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Chest </a:t>
            </a:r>
            <a:r>
              <a:rPr lang="en-US" sz="2000" dirty="0">
                <a:solidFill>
                  <a:srgbClr val="000000"/>
                </a:solidFill>
              </a:rPr>
              <a:t>deflection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Greater for 30º than </a:t>
            </a:r>
            <a:r>
              <a:rPr lang="en-US" sz="1800" dirty="0">
                <a:solidFill>
                  <a:srgbClr val="000000"/>
                </a:solidFill>
              </a:rPr>
              <a:t>45º </a:t>
            </a:r>
            <a:r>
              <a:rPr lang="en-US" sz="1800" dirty="0" smtClean="0">
                <a:solidFill>
                  <a:srgbClr val="000000"/>
                </a:solidFill>
              </a:rPr>
              <a:t>conditions</a:t>
            </a:r>
            <a:endParaRPr lang="en-US" sz="18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Neck Injury Criteria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</a:rPr>
              <a:t>N</a:t>
            </a:r>
            <a:r>
              <a:rPr lang="en-US" sz="1800" baseline="-25000" dirty="0">
                <a:solidFill>
                  <a:srgbClr val="000000"/>
                </a:solidFill>
              </a:rPr>
              <a:t>TE</a:t>
            </a:r>
            <a:r>
              <a:rPr lang="en-US" sz="1800" dirty="0">
                <a:solidFill>
                  <a:srgbClr val="000000"/>
                </a:solidFill>
              </a:rPr>
              <a:t> &amp; N</a:t>
            </a:r>
            <a:r>
              <a:rPr lang="en-US" sz="1800" baseline="-25000" dirty="0">
                <a:solidFill>
                  <a:srgbClr val="000000"/>
                </a:solidFill>
              </a:rPr>
              <a:t>TF</a:t>
            </a:r>
            <a:r>
              <a:rPr lang="en-US" sz="1800" dirty="0">
                <a:solidFill>
                  <a:srgbClr val="000000"/>
                </a:solidFill>
              </a:rPr>
              <a:t> – Similar across 30º </a:t>
            </a:r>
            <a:r>
              <a:rPr lang="en-US" sz="1800" dirty="0" smtClean="0">
                <a:solidFill>
                  <a:srgbClr val="000000"/>
                </a:solidFill>
              </a:rPr>
              <a:t>and 45º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HIC15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</a:rPr>
              <a:t>Head strikes in several 45° conditions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</a:rPr>
              <a:t>No head strikes in 30° conditions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Consider limiting the offset angle at which pediatric passengers can be seated, particularly when adjacent structures could pose the threat of head strikes.</a:t>
            </a:r>
            <a:endParaRPr lang="en-US" sz="22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Aim 2 </a:t>
            </a:r>
            <a:r>
              <a:rPr lang="en-US" sz="2400" dirty="0">
                <a:solidFill>
                  <a:srgbClr val="000000"/>
                </a:solidFill>
              </a:rPr>
              <a:t>– </a:t>
            </a:r>
            <a:r>
              <a:rPr lang="en-US" sz="2400" dirty="0" smtClean="0">
                <a:solidFill>
                  <a:srgbClr val="000000"/>
                </a:solidFill>
              </a:rPr>
              <a:t>Standard vs. deactivated inflatable lap belts</a:t>
            </a:r>
            <a:endParaRPr lang="en-US" sz="24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Issues installing RF CRS with base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Once installed, similar performance across belt types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0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767032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32A637-DF92-6A48-9962-90614A8B58A8}"/>
              </a:ext>
            </a:extLst>
          </p:cNvPr>
          <p:cNvSpPr txBox="1">
            <a:spLocks/>
          </p:cNvSpPr>
          <p:nvPr/>
        </p:nvSpPr>
        <p:spPr>
          <a:xfrm>
            <a:off x="300768" y="1480247"/>
            <a:ext cx="5304014" cy="3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4B3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86A5F4-1952-6448-AA4C-1DBD4EAF7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68" y="1171575"/>
            <a:ext cx="8364668" cy="46767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These data support the FAA’s recommendation to use CRS on aircraft whenever possible.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Benefits of rear-facing CRS are especially prominent when considering head containment and head protection.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90" y="3351719"/>
            <a:ext cx="3491023" cy="25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140018"/>
            <a:ext cx="8767032" cy="1143000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86A5F4-1952-6448-AA4C-1DBD4EAF7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68" y="1194495"/>
            <a:ext cx="6471507" cy="4549079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Primary Mentor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Amanda Taylor – FAA </a:t>
            </a:r>
          </a:p>
          <a:p>
            <a:r>
              <a:rPr lang="en-US" sz="1800" b="1" dirty="0" smtClean="0">
                <a:solidFill>
                  <a:srgbClr val="000000"/>
                </a:solidFill>
              </a:rPr>
              <a:t>Collaborators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Aditya Belwadi – Children’s Hospital of Philadelphia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Hans </a:t>
            </a:r>
            <a:r>
              <a:rPr lang="en-US" sz="1600" dirty="0" err="1" smtClean="0">
                <a:solidFill>
                  <a:srgbClr val="000000"/>
                </a:solidFill>
              </a:rPr>
              <a:t>Hauschild</a:t>
            </a:r>
            <a:r>
              <a:rPr lang="en-US" sz="1600" dirty="0" smtClean="0">
                <a:solidFill>
                  <a:srgbClr val="000000"/>
                </a:solidFill>
              </a:rPr>
              <a:t> – Medical College of Wisconsin</a:t>
            </a:r>
          </a:p>
          <a:p>
            <a:r>
              <a:rPr lang="en-US" sz="1800" b="1" dirty="0" err="1">
                <a:solidFill>
                  <a:srgbClr val="000000"/>
                </a:solidFill>
              </a:rPr>
              <a:t>CChIPS</a:t>
            </a:r>
            <a:r>
              <a:rPr lang="en-US" sz="1800" b="1" dirty="0">
                <a:solidFill>
                  <a:srgbClr val="000000"/>
                </a:solidFill>
              </a:rPr>
              <a:t> Mentors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Hyunjung Kwon – TRC Inc.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Hiro Tanji – </a:t>
            </a:r>
            <a:r>
              <a:rPr lang="en-US" sz="1600" dirty="0" err="1">
                <a:solidFill>
                  <a:srgbClr val="000000"/>
                </a:solidFill>
              </a:rPr>
              <a:t>Takata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Jerry Wang – </a:t>
            </a:r>
            <a:r>
              <a:rPr lang="en-US" sz="1600" dirty="0" err="1">
                <a:solidFill>
                  <a:srgbClr val="000000"/>
                </a:solidFill>
              </a:rPr>
              <a:t>Humanetics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Eric Dahle – </a:t>
            </a:r>
            <a:r>
              <a:rPr lang="en-US" sz="1600" dirty="0" err="1" smtClean="0">
                <a:solidFill>
                  <a:srgbClr val="000000"/>
                </a:solidFill>
              </a:rPr>
              <a:t>Evenflo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Goodbaby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OSU Students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Colleen Harkins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Sarah Shaffer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Gina Gugliotta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Abbey Barnette</a:t>
            </a:r>
          </a:p>
          <a:p>
            <a:pPr lvl="1"/>
            <a:endParaRPr lang="en-US" sz="1400" dirty="0">
              <a:solidFill>
                <a:srgbClr val="000000"/>
              </a:solidFill>
            </a:endParaRPr>
          </a:p>
          <a:p>
            <a:pPr lvl="1"/>
            <a:endParaRPr lang="en-US" sz="14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4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3758" y="1780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4727965"/>
            <a:ext cx="8991600" cy="178713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dirty="0" smtClean="0">
                <a:solidFill>
                  <a:srgbClr val="80B639"/>
                </a:solidFill>
              </a:rPr>
              <a:t>Julie </a:t>
            </a:r>
            <a:r>
              <a:rPr lang="en-US" dirty="0">
                <a:solidFill>
                  <a:srgbClr val="80B639"/>
                </a:solidFill>
              </a:rPr>
              <a:t>Mansfield, </a:t>
            </a:r>
            <a:r>
              <a:rPr lang="en-US" dirty="0" smtClean="0">
                <a:solidFill>
                  <a:srgbClr val="80B639"/>
                </a:solidFill>
              </a:rPr>
              <a:t>PhD &amp; John Bolte IV, PhD</a:t>
            </a:r>
            <a:endParaRPr lang="en-US" baseline="0" dirty="0">
              <a:solidFill>
                <a:srgbClr val="80B639"/>
              </a:solidFill>
            </a:endParaRPr>
          </a:p>
          <a:p>
            <a:pPr algn="ctr"/>
            <a:r>
              <a:rPr lang="en-US" dirty="0" smtClean="0">
                <a:solidFill>
                  <a:srgbClr val="80B639"/>
                </a:solidFill>
              </a:rPr>
              <a:t>The Ohio State University</a:t>
            </a:r>
          </a:p>
          <a:p>
            <a:pPr algn="ctr"/>
            <a:endParaRPr lang="en-US" dirty="0">
              <a:solidFill>
                <a:srgbClr val="80B639"/>
              </a:solidFill>
            </a:endParaRPr>
          </a:p>
          <a:p>
            <a:pPr algn="ctr"/>
            <a:r>
              <a:rPr lang="en-US" dirty="0" smtClean="0">
                <a:solidFill>
                  <a:srgbClr val="80B639"/>
                </a:solidFill>
              </a:rPr>
              <a:t>Collaborators: Amanda Taylor (FAA), Aditya Belwadi (CHOP), Hans </a:t>
            </a:r>
            <a:r>
              <a:rPr lang="en-US" dirty="0" err="1" smtClean="0">
                <a:solidFill>
                  <a:srgbClr val="80B639"/>
                </a:solidFill>
              </a:rPr>
              <a:t>Hauschild</a:t>
            </a:r>
            <a:r>
              <a:rPr lang="en-US" dirty="0" smtClean="0">
                <a:solidFill>
                  <a:srgbClr val="80B639"/>
                </a:solidFill>
              </a:rPr>
              <a:t> (MCW)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234" y="3880476"/>
            <a:ext cx="8631641" cy="88558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195485"/>
                </a:solidFill>
              </a:rPr>
              <a:t>Pediatric </a:t>
            </a:r>
            <a:r>
              <a:rPr lang="en-US" sz="2400" b="1" dirty="0" smtClean="0">
                <a:solidFill>
                  <a:srgbClr val="195485"/>
                </a:solidFill>
              </a:rPr>
              <a:t>response </a:t>
            </a:r>
            <a:r>
              <a:rPr lang="en-US" sz="2400" b="1" dirty="0">
                <a:solidFill>
                  <a:srgbClr val="195485"/>
                </a:solidFill>
              </a:rPr>
              <a:t>to </a:t>
            </a:r>
            <a:r>
              <a:rPr lang="en-US" sz="2400" b="1" dirty="0" smtClean="0">
                <a:solidFill>
                  <a:srgbClr val="195485"/>
                </a:solidFill>
              </a:rPr>
              <a:t>oblique loading </a:t>
            </a:r>
            <a:r>
              <a:rPr lang="en-US" sz="2400" b="1" dirty="0">
                <a:solidFill>
                  <a:srgbClr val="195485"/>
                </a:solidFill>
              </a:rPr>
              <a:t>in </a:t>
            </a:r>
            <a:r>
              <a:rPr lang="en-US" sz="2400" b="1" dirty="0" smtClean="0">
                <a:solidFill>
                  <a:srgbClr val="195485"/>
                </a:solidFill>
              </a:rPr>
              <a:t>aircraft seats </a:t>
            </a:r>
            <a:r>
              <a:rPr lang="en-US" sz="2400" b="1" dirty="0">
                <a:solidFill>
                  <a:srgbClr val="195485"/>
                </a:solidFill>
              </a:rPr>
              <a:t>with </a:t>
            </a:r>
            <a:r>
              <a:rPr lang="en-US" sz="2400" b="1" dirty="0" smtClean="0">
                <a:solidFill>
                  <a:srgbClr val="195485"/>
                </a:solidFill>
              </a:rPr>
              <a:t>standard </a:t>
            </a:r>
            <a:r>
              <a:rPr lang="en-US" sz="2400" b="1" dirty="0">
                <a:solidFill>
                  <a:srgbClr val="195485"/>
                </a:solidFill>
              </a:rPr>
              <a:t>and </a:t>
            </a:r>
            <a:r>
              <a:rPr lang="en-US" sz="2400" b="1" dirty="0" smtClean="0">
                <a:solidFill>
                  <a:srgbClr val="195485"/>
                </a:solidFill>
              </a:rPr>
              <a:t>inflatable </a:t>
            </a:r>
            <a:r>
              <a:rPr lang="en-US" sz="2400" b="1" dirty="0">
                <a:solidFill>
                  <a:srgbClr val="195485"/>
                </a:solidFill>
              </a:rPr>
              <a:t>seat belts</a:t>
            </a:r>
            <a:endParaRPr lang="en-US" sz="2400" b="1" cap="none" baseline="0" dirty="0">
              <a:solidFill>
                <a:srgbClr val="1954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Sled pulse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768" y="1228368"/>
            <a:ext cx="8767032" cy="164990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G, 44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/sec triangular pulse (14 CFR Part 25.562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37" y="1818918"/>
            <a:ext cx="6228063" cy="41266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254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210175"/>
            <a:ext cx="9144000" cy="164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0" y="1092415"/>
            <a:ext cx="6936583" cy="3037625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41" y="4130040"/>
            <a:ext cx="5718918" cy="2831184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510478"/>
          </a:xfrm>
        </p:spPr>
        <p:txBody>
          <a:bodyPr/>
          <a:lstStyle/>
          <a:p>
            <a:r>
              <a:rPr lang="en-US" dirty="0" smtClean="0"/>
              <a:t>Head strikes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538" y="5763983"/>
            <a:ext cx="7302318" cy="30437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https://www.faa.gov/travelers/fly_children/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47" y="1367519"/>
            <a:ext cx="3820907" cy="39555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0768" y="337247"/>
            <a:ext cx="83646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80B6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6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10175"/>
            <a:ext cx="9144000" cy="164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1075775"/>
            <a:ext cx="5538788" cy="2968222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48" y="4043997"/>
            <a:ext cx="3276602" cy="2832895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510478"/>
          </a:xfrm>
        </p:spPr>
        <p:txBody>
          <a:bodyPr/>
          <a:lstStyle/>
          <a:p>
            <a:r>
              <a:rPr lang="en-US" dirty="0" smtClean="0"/>
              <a:t>Head strikes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01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10175"/>
            <a:ext cx="9144000" cy="164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78" y="1237592"/>
            <a:ext cx="5944693" cy="51448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510478"/>
          </a:xfrm>
        </p:spPr>
        <p:txBody>
          <a:bodyPr/>
          <a:lstStyle/>
          <a:p>
            <a:r>
              <a:rPr lang="en-US" dirty="0" smtClean="0"/>
              <a:t>Test matrix: 30°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38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10175"/>
            <a:ext cx="9144000" cy="164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510478"/>
          </a:xfrm>
        </p:spPr>
        <p:txBody>
          <a:bodyPr/>
          <a:lstStyle/>
          <a:p>
            <a:r>
              <a:rPr lang="en-US" dirty="0" smtClean="0"/>
              <a:t>Test matrix: 45° tests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78" y="1561951"/>
            <a:ext cx="5944693" cy="3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93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10175"/>
            <a:ext cx="9144000" cy="164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53" y="1761976"/>
            <a:ext cx="5944693" cy="38102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662878"/>
          </a:xfrm>
        </p:spPr>
        <p:txBody>
          <a:bodyPr/>
          <a:lstStyle/>
          <a:p>
            <a:r>
              <a:rPr lang="en-US" dirty="0" smtClean="0"/>
              <a:t>45° tests</a:t>
            </a:r>
            <a:r>
              <a:rPr lang="en-US" dirty="0"/>
              <a:t> </a:t>
            </a:r>
            <a:r>
              <a:rPr lang="en-US" dirty="0" smtClean="0"/>
              <a:t>With head strikes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20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420482"/>
            <a:ext cx="8364668" cy="389534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CRS Regulations </a:t>
            </a:r>
            <a:r>
              <a:rPr lang="en-US" sz="2000" dirty="0">
                <a:solidFill>
                  <a:srgbClr val="000000"/>
                </a:solidFill>
              </a:rPr>
              <a:t>–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Inversion test to ensure occupant is contained during turbulence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FMVSS </a:t>
            </a:r>
            <a:r>
              <a:rPr lang="en-US" sz="1600" dirty="0">
                <a:solidFill>
                  <a:srgbClr val="000000"/>
                </a:solidFill>
              </a:rPr>
              <a:t>213: CRS are </a:t>
            </a:r>
            <a:r>
              <a:rPr lang="en-US" sz="1600" dirty="0" smtClean="0">
                <a:solidFill>
                  <a:srgbClr val="000000"/>
                </a:solidFill>
              </a:rPr>
              <a:t>crashworthy </a:t>
            </a:r>
            <a:r>
              <a:rPr lang="en-US" sz="1600" dirty="0">
                <a:solidFill>
                  <a:srgbClr val="000000"/>
                </a:solidFill>
              </a:rPr>
              <a:t>in frontal crash scenario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Adult </a:t>
            </a:r>
            <a:r>
              <a:rPr lang="en-US" sz="2000" dirty="0">
                <a:solidFill>
                  <a:srgbClr val="000000"/>
                </a:solidFill>
              </a:rPr>
              <a:t>seating is evolving: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Seats oriented at oblique angles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Inflatable lap and/or shoulder belts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" y="4095817"/>
            <a:ext cx="4102554" cy="2045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65" y="3220810"/>
            <a:ext cx="4070632" cy="27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395561"/>
            <a:ext cx="8364668" cy="38953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Inform policies and regulations of the FAA regarding </a:t>
            </a:r>
            <a:r>
              <a:rPr lang="en-US" dirty="0" smtClean="0">
                <a:solidFill>
                  <a:srgbClr val="000000"/>
                </a:solidFill>
              </a:rPr>
              <a:t>Child Restraint System (CRS) </a:t>
            </a:r>
            <a:r>
              <a:rPr lang="en-US" dirty="0">
                <a:solidFill>
                  <a:srgbClr val="000000"/>
                </a:solidFill>
              </a:rPr>
              <a:t>use on aircraft with obliquely oriented passenger seats and/or inflatable seat belts.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Positive outcomes could allow the FAA to better accommodate families </a:t>
            </a:r>
            <a:r>
              <a:rPr lang="en-US" dirty="0" smtClean="0">
                <a:solidFill>
                  <a:srgbClr val="000000"/>
                </a:solidFill>
              </a:rPr>
              <a:t>and advise best practices for families traveling </a:t>
            </a:r>
            <a:r>
              <a:rPr lang="en-US" dirty="0">
                <a:solidFill>
                  <a:srgbClr val="000000"/>
                </a:solidFill>
              </a:rPr>
              <a:t>with children in CRS.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Broad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395561"/>
            <a:ext cx="5450018" cy="3895344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To determine differences </a:t>
            </a:r>
            <a:r>
              <a:rPr lang="en-US" dirty="0">
                <a:solidFill>
                  <a:srgbClr val="000000"/>
                </a:solidFill>
              </a:rPr>
              <a:t>in pediatric occupant response </a:t>
            </a:r>
            <a:r>
              <a:rPr lang="en-US" dirty="0" smtClean="0">
                <a:solidFill>
                  <a:srgbClr val="000000"/>
                </a:solidFill>
              </a:rPr>
              <a:t>for:</a:t>
            </a:r>
          </a:p>
          <a:p>
            <a:pPr marL="514350" lvl="0" indent="-514350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Aircraft </a:t>
            </a:r>
            <a:r>
              <a:rPr lang="en-US" dirty="0">
                <a:solidFill>
                  <a:srgbClr val="000000"/>
                </a:solidFill>
              </a:rPr>
              <a:t>seats oriented at 30° </a:t>
            </a:r>
            <a:r>
              <a:rPr lang="en-US" dirty="0" smtClean="0">
                <a:solidFill>
                  <a:srgbClr val="000000"/>
                </a:solidFill>
              </a:rPr>
              <a:t>vs. </a:t>
            </a:r>
            <a:r>
              <a:rPr lang="en-US" dirty="0">
                <a:solidFill>
                  <a:srgbClr val="000000"/>
                </a:solidFill>
              </a:rPr>
              <a:t>45° </a:t>
            </a:r>
            <a:r>
              <a:rPr lang="en-US" dirty="0" smtClean="0">
                <a:solidFill>
                  <a:srgbClr val="000000"/>
                </a:solidFill>
              </a:rPr>
              <a:t>from the aircraft’s centerline</a:t>
            </a:r>
            <a:endParaRPr lang="en-US" dirty="0">
              <a:solidFill>
                <a:srgbClr val="000000"/>
              </a:solidFill>
            </a:endParaRPr>
          </a:p>
          <a:p>
            <a:pPr marL="514350" lvl="0" indent="-514350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Standard </a:t>
            </a:r>
            <a:r>
              <a:rPr lang="en-US" dirty="0" smtClean="0">
                <a:solidFill>
                  <a:srgbClr val="000000"/>
                </a:solidFill>
              </a:rPr>
              <a:t>aircraft lap </a:t>
            </a:r>
            <a:r>
              <a:rPr lang="en-US" dirty="0" smtClean="0">
                <a:solidFill>
                  <a:srgbClr val="000000"/>
                </a:solidFill>
              </a:rPr>
              <a:t>belts vs. deactivated </a:t>
            </a:r>
            <a:r>
              <a:rPr lang="en-US" dirty="0">
                <a:solidFill>
                  <a:srgbClr val="000000"/>
                </a:solidFill>
              </a:rPr>
              <a:t>inflatable lap </a:t>
            </a:r>
            <a:r>
              <a:rPr lang="en-US" dirty="0" smtClean="0">
                <a:solidFill>
                  <a:srgbClr val="000000"/>
                </a:solidFill>
              </a:rPr>
              <a:t>belts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Specific Aims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69836" y="2095500"/>
            <a:ext cx="3048000" cy="29146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284834" y="1870772"/>
            <a:ext cx="0" cy="1219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800000" flipV="1">
            <a:off x="7581638" y="1952454"/>
            <a:ext cx="0" cy="1219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2700000" flipV="1">
            <a:off x="7706422" y="2049345"/>
            <a:ext cx="0" cy="1219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25397" y="1469240"/>
            <a:ext cx="590550" cy="4095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0" cap="none" baseline="0" dirty="0" smtClean="0">
                <a:solidFill>
                  <a:srgbClr val="FF0000"/>
                </a:solidFill>
                <a:latin typeface="+mn-lt"/>
              </a:rPr>
              <a:t>0°</a:t>
            </a:r>
            <a:endParaRPr lang="en-US" sz="2000" b="0" cap="none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3091" y="1649307"/>
            <a:ext cx="590550" cy="4095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0" cap="none" baseline="0" dirty="0" smtClean="0">
                <a:solidFill>
                  <a:srgbClr val="FF0000"/>
                </a:solidFill>
                <a:latin typeface="+mn-lt"/>
              </a:rPr>
              <a:t>30°</a:t>
            </a:r>
            <a:endParaRPr lang="en-US" sz="2000" b="0" cap="none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5510" y="1932201"/>
            <a:ext cx="590550" cy="4095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0" cap="none" baseline="0" dirty="0" smtClean="0">
                <a:solidFill>
                  <a:srgbClr val="FF0000"/>
                </a:solidFill>
                <a:latin typeface="+mn-lt"/>
              </a:rPr>
              <a:t>45°</a:t>
            </a:r>
            <a:endParaRPr lang="en-US" sz="2000" b="0" cap="none" baseline="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29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Previous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480247"/>
            <a:ext cx="8728932" cy="44192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2015-2016 </a:t>
            </a:r>
            <a:r>
              <a:rPr lang="en-US" sz="2000" dirty="0" err="1" smtClean="0">
                <a:solidFill>
                  <a:srgbClr val="000000"/>
                </a:solidFill>
              </a:rPr>
              <a:t>CChIPS</a:t>
            </a:r>
            <a:r>
              <a:rPr lang="en-US" sz="2000" dirty="0" smtClean="0">
                <a:solidFill>
                  <a:srgbClr val="000000"/>
                </a:solidFill>
              </a:rPr>
              <a:t> Study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Aditya Belwadi (CHOP) and Hans </a:t>
            </a:r>
            <a:r>
              <a:rPr lang="en-US" sz="1800" dirty="0" err="1" smtClean="0">
                <a:solidFill>
                  <a:srgbClr val="000000"/>
                </a:solidFill>
              </a:rPr>
              <a:t>Hauschild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(MCW)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Evaluate </a:t>
            </a:r>
            <a:r>
              <a:rPr lang="en-US" sz="2000" dirty="0">
                <a:solidFill>
                  <a:srgbClr val="000000"/>
                </a:solidFill>
              </a:rPr>
              <a:t>durability of </a:t>
            </a:r>
            <a:r>
              <a:rPr lang="en-US" sz="2000" dirty="0" smtClean="0">
                <a:solidFill>
                  <a:srgbClr val="000000"/>
                </a:solidFill>
              </a:rPr>
              <a:t>rear-facing (RF) CRS and forward-facing (FF) CRS installed with inflatable seatbelts under </a:t>
            </a:r>
            <a:r>
              <a:rPr lang="en-US" sz="2000" u="sng" dirty="0" smtClean="0">
                <a:solidFill>
                  <a:srgbClr val="000000"/>
                </a:solidFill>
              </a:rPr>
              <a:t>static deployment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99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68" y="337247"/>
            <a:ext cx="8364668" cy="1143000"/>
          </a:xfrm>
        </p:spPr>
        <p:txBody>
          <a:bodyPr/>
          <a:lstStyle/>
          <a:p>
            <a:r>
              <a:rPr lang="en-US" dirty="0" smtClean="0"/>
              <a:t>Previous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1480247"/>
            <a:ext cx="8728932" cy="441921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2015-2016 </a:t>
            </a:r>
            <a:r>
              <a:rPr lang="en-US" sz="2000" dirty="0" err="1" smtClean="0">
                <a:solidFill>
                  <a:srgbClr val="000000"/>
                </a:solidFill>
              </a:rPr>
              <a:t>CChIPS</a:t>
            </a:r>
            <a:r>
              <a:rPr lang="en-US" sz="2000" dirty="0" smtClean="0">
                <a:solidFill>
                  <a:srgbClr val="000000"/>
                </a:solidFill>
              </a:rPr>
              <a:t> Study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</a:rPr>
              <a:t>Aditya Belwadi (CHOP) and Hans </a:t>
            </a:r>
            <a:r>
              <a:rPr lang="en-US" sz="1800" dirty="0" err="1" smtClean="0">
                <a:solidFill>
                  <a:srgbClr val="000000"/>
                </a:solidFill>
              </a:rPr>
              <a:t>Hauschild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(MCW)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Evaluate </a:t>
            </a:r>
            <a:r>
              <a:rPr lang="en-US" sz="2000" dirty="0">
                <a:solidFill>
                  <a:srgbClr val="000000"/>
                </a:solidFill>
              </a:rPr>
              <a:t>durability of </a:t>
            </a:r>
            <a:r>
              <a:rPr lang="en-US" sz="2000" dirty="0" smtClean="0">
                <a:solidFill>
                  <a:srgbClr val="000000"/>
                </a:solidFill>
              </a:rPr>
              <a:t>rear-facing (RF) CRS and forward-facing (FF) CRS installed with inflatable seatbelts under </a:t>
            </a:r>
            <a:r>
              <a:rPr lang="en-US" sz="2000" u="sng" dirty="0" smtClean="0">
                <a:solidFill>
                  <a:srgbClr val="000000"/>
                </a:solidFill>
              </a:rPr>
              <a:t>static deployment</a:t>
            </a:r>
          </a:p>
          <a:p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57" y="3137851"/>
            <a:ext cx="3907790" cy="29444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13650" y="3858219"/>
            <a:ext cx="2111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AMSAFE Aviation Inflatable </a:t>
            </a:r>
            <a:r>
              <a:rPr lang="en-US" dirty="0" smtClean="0">
                <a:solidFill>
                  <a:srgbClr val="000000"/>
                </a:solidFill>
              </a:rPr>
              <a:t>Restraint </a:t>
            </a:r>
            <a:r>
              <a:rPr lang="en-US" dirty="0" smtClean="0">
                <a:solidFill>
                  <a:srgbClr val="000000"/>
                </a:solidFill>
              </a:rPr>
              <a:t>(AAIR)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OP Pattern Theme">
  <a:themeElements>
    <a:clrScheme name="CHOP Custom">
      <a:dk1>
        <a:srgbClr val="D11960"/>
      </a:dk1>
      <a:lt1>
        <a:srgbClr val="FFFFFE"/>
      </a:lt1>
      <a:dk2>
        <a:srgbClr val="FFFFFE"/>
      </a:dk2>
      <a:lt2>
        <a:srgbClr val="584B3D"/>
      </a:lt2>
      <a:accent1>
        <a:srgbClr val="3E9CC9"/>
      </a:accent1>
      <a:accent2>
        <a:srgbClr val="D11960"/>
      </a:accent2>
      <a:accent3>
        <a:srgbClr val="5C8D29"/>
      </a:accent3>
      <a:accent4>
        <a:srgbClr val="97C5DF"/>
      </a:accent4>
      <a:accent5>
        <a:srgbClr val="E5849B"/>
      </a:accent5>
      <a:accent6>
        <a:srgbClr val="9FBE7E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2400" b="0" cap="none" baseline="0" dirty="0" smtClean="0">
            <a:solidFill>
              <a:srgbClr val="80B639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OPMasterSlides - Pattern and Buerger.pptx" id="{B841D696-1D0C-4266-B3EC-71EFD47D4273}" vid="{35F20625-F659-4C7E-810F-4B2D4EE97549}"/>
    </a:ext>
  </a:extLst>
</a:theme>
</file>

<file path=ppt/theme/theme2.xml><?xml version="1.0" encoding="utf-8"?>
<a:theme xmlns:a="http://schemas.openxmlformats.org/drawingml/2006/main" name="CHOP Buerger Building">
  <a:themeElements>
    <a:clrScheme name="CHOP Custom">
      <a:dk1>
        <a:srgbClr val="D11960"/>
      </a:dk1>
      <a:lt1>
        <a:srgbClr val="FFFFFE"/>
      </a:lt1>
      <a:dk2>
        <a:srgbClr val="FFFFFE"/>
      </a:dk2>
      <a:lt2>
        <a:srgbClr val="584B3D"/>
      </a:lt2>
      <a:accent1>
        <a:srgbClr val="3E9CC9"/>
      </a:accent1>
      <a:accent2>
        <a:srgbClr val="D11960"/>
      </a:accent2>
      <a:accent3>
        <a:srgbClr val="5C8D29"/>
      </a:accent3>
      <a:accent4>
        <a:srgbClr val="97C5DF"/>
      </a:accent4>
      <a:accent5>
        <a:srgbClr val="E5849B"/>
      </a:accent5>
      <a:accent6>
        <a:srgbClr val="9FBE7E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OPMasterSlides - Pattern and Buerger.pptx" id="{B841D696-1D0C-4266-B3EC-71EFD47D4273}" vid="{3368D8E7-F93A-415E-A923-C6C3475A7D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6a4a4262ab844b18de92e197378cee0 xmlns="e96402cb-0a6e-49e7-8465-cfae72b5129c">
      <Terms xmlns="http://schemas.microsoft.com/office/infopath/2007/PartnerControls"/>
    </h6a4a4262ab844b18de92e197378cee0>
    <o54b1e4c7e8f4e00a12ce46439e0e974 xmlns="e96402cb-0a6e-49e7-8465-cfae72b5129c">
      <Terms xmlns="http://schemas.microsoft.com/office/infopath/2007/PartnerControls"/>
    </o54b1e4c7e8f4e00a12ce46439e0e974>
    <Category xmlns="34d7e926-6bad-4161-b251-cfc43f69ae87">Templates</Category>
    <TaxKeywordTaxHTField xmlns="fcde5e04-944e-4dfc-be86-0a9ace870ff9">
      <Terms xmlns="http://schemas.microsoft.com/office/infopath/2007/PartnerControls"/>
    </TaxKeywordTaxHTField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D347118B88A4EA8E9A5FEBC94FD86" ma:contentTypeVersion="8" ma:contentTypeDescription="Create a new document." ma:contentTypeScope="" ma:versionID="e54af44cc39137a71e496aa5089235ef">
  <xsd:schema xmlns:xsd="http://www.w3.org/2001/XMLSchema" xmlns:xs="http://www.w3.org/2001/XMLSchema" xmlns:p="http://schemas.microsoft.com/office/2006/metadata/properties" xmlns:ns2="fcde5e04-944e-4dfc-be86-0a9ace870ff9" xmlns:ns3="e96402cb-0a6e-49e7-8465-cfae72b5129c" xmlns:ns4="34d7e926-6bad-4161-b251-cfc43f69ae87" xmlns:ns5="http://schemas.microsoft.com/sharepoint/v4" targetNamespace="http://schemas.microsoft.com/office/2006/metadata/properties" ma:root="true" ma:fieldsID="4dfd49e6986a0fb6e4e84e6606b80ac7" ns2:_="" ns3:_="" ns4:_="" ns5:_="">
    <xsd:import namespace="fcde5e04-944e-4dfc-be86-0a9ace870ff9"/>
    <xsd:import namespace="e96402cb-0a6e-49e7-8465-cfae72b5129c"/>
    <xsd:import namespace="34d7e926-6bad-4161-b251-cfc43f69ae87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3:o54b1e4c7e8f4e00a12ce46439e0e974" minOccurs="0"/>
                <xsd:element ref="ns3:h6a4a4262ab844b18de92e197378cee0" minOccurs="0"/>
                <xsd:element ref="ns4:Category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e5e04-944e-4dfc-be86-0a9ace870ff9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096f6f6b-f55a-454e-8dbb-24a06af113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402cb-0a6e-49e7-8465-cfae72b5129c" elementFormDefault="qualified">
    <xsd:import namespace="http://schemas.microsoft.com/office/2006/documentManagement/types"/>
    <xsd:import namespace="http://schemas.microsoft.com/office/infopath/2007/PartnerControls"/>
    <xsd:element name="o54b1e4c7e8f4e00a12ce46439e0e974" ma:index="11" nillable="true" ma:taxonomy="true" ma:internalName="o54b1e4c7e8f4e00a12ce46439e0e974" ma:taxonomyFieldName="KnowledgeBaseMetadata" ma:displayName="Knowledge Base Tags" ma:fieldId="{854b1e4c-7e8f-4e00-a12c-e46439e0e974}" ma:taxonomyMulti="true" ma:sspId="096f6f6b-f55a-454e-8dbb-24a06af11355" ma:termSetId="0fa4fcc5-20ed-47ab-b5c6-c9c312be74d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6a4a4262ab844b18de92e197378cee0" ma:index="13" nillable="true" ma:taxonomy="true" ma:internalName="h6a4a4262ab844b18de92e197378cee0" ma:taxonomyFieldName="KBPoliciesAndProcedures" ma:displayName="Knowledge Base Policies and Procedures" ma:fieldId="{16a4a426-2ab8-44b1-8de9-2e197378cee0}" ma:taxonomyMulti="true" ma:sspId="096f6f6b-f55a-454e-8dbb-24a06af11355" ma:termSetId="bf388315-c5fb-4b9c-b70e-1e19d0e0d3b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7e926-6bad-4161-b251-cfc43f69ae87" elementFormDefault="qualified">
    <xsd:import namespace="http://schemas.microsoft.com/office/2006/documentManagement/types"/>
    <xsd:import namespace="http://schemas.microsoft.com/office/infopath/2007/PartnerControls"/>
    <xsd:element name="Category" ma:index="14" nillable="true" ma:displayName="Category" ma:format="Dropdown" ma:internalName="Category">
      <xsd:simpleType>
        <xsd:restriction base="dms:Choice">
          <xsd:enumeration value="Guidelines"/>
          <xsd:enumeration value="Templates"/>
          <xsd:enumeration value="AA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78B9CA-BC85-4AC4-82A4-AD53C20980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493EF0-0BE4-4E84-A0BC-FF9879CDB9E8}">
  <ds:schemaRefs>
    <ds:schemaRef ds:uri="http://purl.org/dc/elements/1.1/"/>
    <ds:schemaRef ds:uri="http://schemas.microsoft.com/office/2006/metadata/properties"/>
    <ds:schemaRef ds:uri="fcde5e04-944e-4dfc-be86-0a9ace870ff9"/>
    <ds:schemaRef ds:uri="http://schemas.microsoft.com/office/infopath/2007/PartnerControls"/>
    <ds:schemaRef ds:uri="e96402cb-0a6e-49e7-8465-cfae72b5129c"/>
    <ds:schemaRef ds:uri="http://purl.org/dc/terms/"/>
    <ds:schemaRef ds:uri="34d7e926-6bad-4161-b251-cfc43f69ae87"/>
    <ds:schemaRef ds:uri="http://schemas.openxmlformats.org/package/2006/metadata/core-properties"/>
    <ds:schemaRef ds:uri="http://schemas.microsoft.com/office/2006/documentManagement/types"/>
    <ds:schemaRef ds:uri="http://schemas.microsoft.com/sharepoint/v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BBAC596-346B-4E59-839B-DB15DC7AE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de5e04-944e-4dfc-be86-0a9ace870ff9"/>
    <ds:schemaRef ds:uri="e96402cb-0a6e-49e7-8465-cfae72b5129c"/>
    <ds:schemaRef ds:uri="34d7e926-6bad-4161-b251-cfc43f69ae87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 in New Brand version 1</Template>
  <TotalTime>2105</TotalTime>
  <Words>1207</Words>
  <Application>Microsoft Office PowerPoint</Application>
  <PresentationFormat>On-screen Show (4:3)</PresentationFormat>
  <Paragraphs>219</Paragraphs>
  <Slides>43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CHOP Pattern Theme</vt:lpstr>
      <vt:lpstr>CHOP Buerger Building</vt:lpstr>
      <vt:lpstr>PowerPoint Presentation</vt:lpstr>
      <vt:lpstr>PowerPoint Presentation</vt:lpstr>
      <vt:lpstr>PowerPoint Presentation</vt:lpstr>
      <vt:lpstr>PowerPoint Presentation</vt:lpstr>
      <vt:lpstr>Background</vt:lpstr>
      <vt:lpstr>Broad goals</vt:lpstr>
      <vt:lpstr>Specific Aims</vt:lpstr>
      <vt:lpstr>Previous testing</vt:lpstr>
      <vt:lpstr>Previous testing</vt:lpstr>
      <vt:lpstr>Previous testing</vt:lpstr>
      <vt:lpstr>Previous testing</vt:lpstr>
      <vt:lpstr>Methods: Sled series</vt:lpstr>
      <vt:lpstr>Methods: Sled series</vt:lpstr>
      <vt:lpstr>Methods: Sled series</vt:lpstr>
      <vt:lpstr>Methods:  ATD Instrumentation</vt:lpstr>
      <vt:lpstr>Results: 45°, FF CRS – HIII 3YO</vt:lpstr>
      <vt:lpstr>Results: 45°, No CRS - HIII 3YO</vt:lpstr>
      <vt:lpstr>Results: 45°, RF CRS – Q1</vt:lpstr>
      <vt:lpstr>Specific Aims</vt:lpstr>
      <vt:lpstr>Key</vt:lpstr>
      <vt:lpstr>results: HIC 15</vt:lpstr>
      <vt:lpstr>results: HIC 15</vt:lpstr>
      <vt:lpstr>results: Thoracic deflection</vt:lpstr>
      <vt:lpstr>results: Neck Injury Criterion (Nte)</vt:lpstr>
      <vt:lpstr>results: Neck Injury Criterion (Ntf)</vt:lpstr>
      <vt:lpstr>results: Left Belt force</vt:lpstr>
      <vt:lpstr>Specific Aims</vt:lpstr>
      <vt:lpstr>Specific Aims</vt:lpstr>
      <vt:lpstr>results: HIC 15</vt:lpstr>
      <vt:lpstr>results: Thoracic deflection</vt:lpstr>
      <vt:lpstr>results: Neck Injury Criterion (Nte)</vt:lpstr>
      <vt:lpstr>results: Neck Injury Criterion (Ntf)</vt:lpstr>
      <vt:lpstr>results: Left Belt force</vt:lpstr>
      <vt:lpstr>Conclusions</vt:lpstr>
      <vt:lpstr>Conclusions</vt:lpstr>
      <vt:lpstr>Acknowledgements</vt:lpstr>
      <vt:lpstr>PowerPoint Presentation</vt:lpstr>
      <vt:lpstr>Sled pulse</vt:lpstr>
      <vt:lpstr>Head strikes</vt:lpstr>
      <vt:lpstr>Head strikes</vt:lpstr>
      <vt:lpstr>Test matrix: 30° tests</vt:lpstr>
      <vt:lpstr>Test matrix: 45° tests</vt:lpstr>
      <vt:lpstr>45° tests With head strikes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keywords/>
  <cp:lastModifiedBy>Mansfield, Julie</cp:lastModifiedBy>
  <cp:revision>130</cp:revision>
  <dcterms:created xsi:type="dcterms:W3CDTF">2016-10-18T20:04:45Z</dcterms:created>
  <dcterms:modified xsi:type="dcterms:W3CDTF">2019-10-28T19:29:11Z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0x010100DF3D347118B88A4EA8E9A5FEBC94FD86</vt:lpwstr>
  </property>
  <property fmtid="{D5CDD505-2E9C-101B-9397-08002B2CF9AE}" pid="3" name="KBPoliciesAndProcedures">
    <vt:lpwstr/>
  </property>
  <property fmtid="{D5CDD505-2E9C-101B-9397-08002B2CF9AE}" pid="4" name="TaxKeyword">
    <vt:lpwstr/>
  </property>
  <property fmtid="{D5CDD505-2E9C-101B-9397-08002B2CF9AE}" pid="5" name="KnowledgeBaseMetadata">
    <vt:lpwstr/>
  </property>
  <property fmtid="{D5CDD505-2E9C-101B-9397-08002B2CF9AE}" pid="6" name="TaxCatchAll">
    <vt:lpwstr/>
  </property>
</Properties>
</file>